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6858000" cx="12192000"/>
  <p:notesSz cx="6858000" cy="9144000"/>
  <p:embeddedFontLst>
    <p:embeddedFont>
      <p:font typeface="Cambria Math"/>
      <p:regular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CB5ECA9-239A-49B2-8E2E-413787F6089F}">
  <a:tblStyle styleId="{6CB5ECA9-239A-49B2-8E2E-413787F6089F}"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CambriaMath-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0.png"/><Relationship Id="rId4" Type="http://schemas.openxmlformats.org/officeDocument/2006/relationships/image" Target="../media/image63.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65.png"/><Relationship Id="rId8" Type="http://schemas.openxmlformats.org/officeDocument/2006/relationships/image" Target="../media/image62.png"/></Relationships>
</file>

<file path=ppt/slides/_rels/slide12.xml.rels><?xml version="1.0" encoding="UTF-8" standalone="yes"?><Relationships xmlns="http://schemas.openxmlformats.org/package/2006/relationships"><Relationship Id="rId10"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5.png"/><Relationship Id="rId4" Type="http://schemas.openxmlformats.org/officeDocument/2006/relationships/image" Target="../media/image46.png"/><Relationship Id="rId9" Type="http://schemas.openxmlformats.org/officeDocument/2006/relationships/image" Target="../media/image44.png"/><Relationship Id="rId5" Type="http://schemas.openxmlformats.org/officeDocument/2006/relationships/image" Target="../media/image99.png"/><Relationship Id="rId6" Type="http://schemas.openxmlformats.org/officeDocument/2006/relationships/image" Target="../media/image48.png"/><Relationship Id="rId7" Type="http://schemas.openxmlformats.org/officeDocument/2006/relationships/image" Target="../media/image51.png"/><Relationship Id="rId8" Type="http://schemas.openxmlformats.org/officeDocument/2006/relationships/image" Target="../media/image4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7.png"/><Relationship Id="rId4" Type="http://schemas.openxmlformats.org/officeDocument/2006/relationships/image" Target="../media/image54.png"/><Relationship Id="rId5" Type="http://schemas.openxmlformats.org/officeDocument/2006/relationships/image" Target="../media/image50.png"/></Relationships>
</file>

<file path=ppt/slides/_rels/slide14.xml.rels><?xml version="1.0" encoding="UTF-8" standalone="yes"?><Relationships xmlns="http://schemas.openxmlformats.org/package/2006/relationships"><Relationship Id="rId10"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8.png"/><Relationship Id="rId4" Type="http://schemas.openxmlformats.org/officeDocument/2006/relationships/image" Target="../media/image55.png"/><Relationship Id="rId9" Type="http://schemas.openxmlformats.org/officeDocument/2006/relationships/image" Target="../media/image76.png"/><Relationship Id="rId5" Type="http://schemas.openxmlformats.org/officeDocument/2006/relationships/image" Target="../media/image64.png"/><Relationship Id="rId6" Type="http://schemas.openxmlformats.org/officeDocument/2006/relationships/image" Target="../media/image56.png"/><Relationship Id="rId7" Type="http://schemas.openxmlformats.org/officeDocument/2006/relationships/image" Target="../media/image60.png"/><Relationship Id="rId8" Type="http://schemas.openxmlformats.org/officeDocument/2006/relationships/image" Target="../media/image69.png"/></Relationships>
</file>

<file path=ppt/slides/_rels/slide15.xml.rels><?xml version="1.0" encoding="UTF-8" standalone="yes"?><Relationships xmlns="http://schemas.openxmlformats.org/package/2006/relationships"><Relationship Id="rId11" Type="http://schemas.openxmlformats.org/officeDocument/2006/relationships/image" Target="../media/image29.png"/><Relationship Id="rId10" Type="http://schemas.openxmlformats.org/officeDocument/2006/relationships/image" Target="../media/image37.png"/><Relationship Id="rId13" Type="http://schemas.openxmlformats.org/officeDocument/2006/relationships/image" Target="../media/image41.png"/><Relationship Id="rId12"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21.png"/><Relationship Id="rId9" Type="http://schemas.openxmlformats.org/officeDocument/2006/relationships/image" Target="../media/image40.png"/><Relationship Id="rId5" Type="http://schemas.openxmlformats.org/officeDocument/2006/relationships/image" Target="../media/image18.png"/><Relationship Id="rId6" Type="http://schemas.openxmlformats.org/officeDocument/2006/relationships/image" Target="../media/image73.png"/><Relationship Id="rId7" Type="http://schemas.openxmlformats.org/officeDocument/2006/relationships/image" Target="../media/image90.png"/><Relationship Id="rId8"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1.png"/><Relationship Id="rId4" Type="http://schemas.openxmlformats.org/officeDocument/2006/relationships/image" Target="../media/image81.png"/><Relationship Id="rId5" Type="http://schemas.openxmlformats.org/officeDocument/2006/relationships/image" Target="../media/image74.png"/><Relationship Id="rId6" Type="http://schemas.openxmlformats.org/officeDocument/2006/relationships/image" Target="../media/image72.png"/><Relationship Id="rId7" Type="http://schemas.openxmlformats.org/officeDocument/2006/relationships/image" Target="../media/image80.png"/></Relationships>
</file>

<file path=ppt/slides/_rels/slide17.xml.rels><?xml version="1.0" encoding="UTF-8" standalone="yes"?><Relationships xmlns="http://schemas.openxmlformats.org/package/2006/relationships"><Relationship Id="rId10"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8.png"/><Relationship Id="rId4" Type="http://schemas.openxmlformats.org/officeDocument/2006/relationships/image" Target="../media/image96.png"/><Relationship Id="rId9" Type="http://schemas.openxmlformats.org/officeDocument/2006/relationships/image" Target="../media/image86.png"/><Relationship Id="rId5" Type="http://schemas.openxmlformats.org/officeDocument/2006/relationships/image" Target="../media/image64.png"/><Relationship Id="rId6" Type="http://schemas.openxmlformats.org/officeDocument/2006/relationships/image" Target="../media/image75.png"/><Relationship Id="rId7" Type="http://schemas.openxmlformats.org/officeDocument/2006/relationships/image" Target="../media/image82.png"/><Relationship Id="rId8" Type="http://schemas.openxmlformats.org/officeDocument/2006/relationships/image" Target="../media/image8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4.png"/><Relationship Id="rId4" Type="http://schemas.openxmlformats.org/officeDocument/2006/relationships/image" Target="../media/image93.png"/><Relationship Id="rId5" Type="http://schemas.openxmlformats.org/officeDocument/2006/relationships/image" Target="../media/image88.png"/></Relationships>
</file>

<file path=ppt/slides/_rels/slide19.xml.rels><?xml version="1.0" encoding="UTF-8" standalone="yes"?><Relationships xmlns="http://schemas.openxmlformats.org/package/2006/relationships"><Relationship Id="rId10" Type="http://schemas.openxmlformats.org/officeDocument/2006/relationships/image" Target="../media/image95.png"/><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8.png"/><Relationship Id="rId4" Type="http://schemas.openxmlformats.org/officeDocument/2006/relationships/image" Target="../media/image85.png"/><Relationship Id="rId9" Type="http://schemas.openxmlformats.org/officeDocument/2006/relationships/image" Target="../media/image98.png"/><Relationship Id="rId5" Type="http://schemas.openxmlformats.org/officeDocument/2006/relationships/image" Target="../media/image64.png"/><Relationship Id="rId6" Type="http://schemas.openxmlformats.org/officeDocument/2006/relationships/image" Target="../media/image75.png"/><Relationship Id="rId7" Type="http://schemas.openxmlformats.org/officeDocument/2006/relationships/image" Target="../media/image84.png"/><Relationship Id="rId8" Type="http://schemas.openxmlformats.org/officeDocument/2006/relationships/image" Target="../media/image9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kaggle.com/code/kerneler/starter-car-insurance-claim-data-62f4f91c-d/data" TargetMode="External"/><Relationship Id="rId4" Type="http://schemas.openxmlformats.org/officeDocument/2006/relationships/hyperlink" Target="https://www.kaggle.com/code/kerneler/starter-car-insurance-claim-data-62f4f91c-d/data"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97.png"/><Relationship Id="rId4" Type="http://schemas.openxmlformats.org/officeDocument/2006/relationships/image" Target="../media/image19.png"/><Relationship Id="rId5" Type="http://schemas.openxmlformats.org/officeDocument/2006/relationships/image" Target="../media/image25.png"/></Relationships>
</file>

<file path=ppt/slides/_rels/slide22.xml.rels><?xml version="1.0" encoding="UTF-8" standalone="yes"?><Relationships xmlns="http://schemas.openxmlformats.org/package/2006/relationships"><Relationship Id="rId10" Type="http://schemas.openxmlformats.org/officeDocument/2006/relationships/hyperlink" Target="https://www.statology.org/confusion-matrix-in-r/" TargetMode="External"/><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www.kaggle.com/code/kerneler/starter-car-insurance-claim-data-62f4f91c-d/comments" TargetMode="External"/><Relationship Id="rId4" Type="http://schemas.openxmlformats.org/officeDocument/2006/relationships/hyperlink" Target="https://www.kaggle.com/code/kerneler/starter-car-insurance-claim-data-62f4f91c-d/comments" TargetMode="External"/><Relationship Id="rId9" Type="http://schemas.openxmlformats.org/officeDocument/2006/relationships/hyperlink" Target="https://hbiostat.org/doc/rms/lrm-brms.pdf" TargetMode="External"/><Relationship Id="rId5" Type="http://schemas.openxmlformats.org/officeDocument/2006/relationships/hyperlink" Target="https://www.kaggle.com/code/kerneler/starter-car-insurance-claim-data-62f4f91c-d/comments" TargetMode="External"/><Relationship Id="rId6" Type="http://schemas.openxmlformats.org/officeDocument/2006/relationships/hyperlink" Target="https://www.kaggle.com/code/kerneler/starter-car-insurance-claim-data-62f4f91c-d/comments" TargetMode="External"/><Relationship Id="rId7" Type="http://schemas.openxmlformats.org/officeDocument/2006/relationships/hyperlink" Target="https://www.kaggle.com/code/kerneler/starter-car-insurance-claim-data-62f4f91c-d/comments" TargetMode="External"/><Relationship Id="rId8" Type="http://schemas.openxmlformats.org/officeDocument/2006/relationships/hyperlink" Target="https://www.kaggle.com/code/dllim1/end-to-end-ml-on-motor-insurance-with-xgboos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jpg"/><Relationship Id="rId4" Type="http://schemas.openxmlformats.org/officeDocument/2006/relationships/image" Target="../media/image11.jpg"/><Relationship Id="rId9" Type="http://schemas.openxmlformats.org/officeDocument/2006/relationships/image" Target="../media/image9.jpg"/><Relationship Id="rId5" Type="http://schemas.openxmlformats.org/officeDocument/2006/relationships/image" Target="../media/image101.png"/><Relationship Id="rId6" Type="http://schemas.openxmlformats.org/officeDocument/2006/relationships/image" Target="../media/image10.png"/><Relationship Id="rId7" Type="http://schemas.openxmlformats.org/officeDocument/2006/relationships/image" Target="../media/image7.jpg"/><Relationship Id="rId8"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19.png"/></Relationships>
</file>

<file path=ppt/slides/_rels/slide7.xml.rels><?xml version="1.0" encoding="UTF-8" standalone="yes"?><Relationships xmlns="http://schemas.openxmlformats.org/package/2006/relationships"><Relationship Id="rId11" Type="http://schemas.openxmlformats.org/officeDocument/2006/relationships/image" Target="../media/image23.png"/><Relationship Id="rId10" Type="http://schemas.openxmlformats.org/officeDocument/2006/relationships/image" Target="../media/image22.png"/><Relationship Id="rId13" Type="http://schemas.openxmlformats.org/officeDocument/2006/relationships/image" Target="../media/image32.png"/><Relationship Id="rId12"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4.png"/><Relationship Id="rId9" Type="http://schemas.openxmlformats.org/officeDocument/2006/relationships/image" Target="../media/image34.png"/><Relationship Id="rId15" Type="http://schemas.openxmlformats.org/officeDocument/2006/relationships/image" Target="../media/image36.png"/><Relationship Id="rId14" Type="http://schemas.openxmlformats.org/officeDocument/2006/relationships/image" Target="../media/image38.png"/><Relationship Id="rId5" Type="http://schemas.openxmlformats.org/officeDocument/2006/relationships/image" Target="../media/image18.png"/><Relationship Id="rId6" Type="http://schemas.openxmlformats.org/officeDocument/2006/relationships/image" Target="../media/image6.png"/><Relationship Id="rId7" Type="http://schemas.openxmlformats.org/officeDocument/2006/relationships/image" Target="../media/image30.png"/><Relationship Id="rId8" Type="http://schemas.openxmlformats.org/officeDocument/2006/relationships/image" Target="../media/image20.png"/></Relationships>
</file>

<file path=ppt/slides/_rels/slide8.xml.rels><?xml version="1.0" encoding="UTF-8" standalone="yes"?><Relationships xmlns="http://schemas.openxmlformats.org/package/2006/relationships"><Relationship Id="rId11" Type="http://schemas.openxmlformats.org/officeDocument/2006/relationships/image" Target="../media/image29.png"/><Relationship Id="rId10" Type="http://schemas.openxmlformats.org/officeDocument/2006/relationships/image" Target="../media/image37.png"/><Relationship Id="rId13" Type="http://schemas.openxmlformats.org/officeDocument/2006/relationships/image" Target="../media/image41.png"/><Relationship Id="rId12"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6.png"/><Relationship Id="rId4" Type="http://schemas.openxmlformats.org/officeDocument/2006/relationships/image" Target="../media/image21.png"/><Relationship Id="rId9" Type="http://schemas.openxmlformats.org/officeDocument/2006/relationships/image" Target="../media/image40.png"/><Relationship Id="rId5" Type="http://schemas.openxmlformats.org/officeDocument/2006/relationships/image" Target="../media/image18.png"/><Relationship Id="rId6" Type="http://schemas.openxmlformats.org/officeDocument/2006/relationships/image" Target="../media/image24.png"/><Relationship Id="rId7" Type="http://schemas.openxmlformats.org/officeDocument/2006/relationships/image" Target="../media/image33.png"/><Relationship Id="rId8"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3"/>
          <p:cNvSpPr txBox="1"/>
          <p:nvPr>
            <p:ph type="ctrTitle"/>
          </p:nvPr>
        </p:nvSpPr>
        <p:spPr>
          <a:xfrm>
            <a:off x="7500733" y="1123123"/>
            <a:ext cx="4174432" cy="2305877"/>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3000"/>
              <a:buFont typeface="Calibri"/>
              <a:buNone/>
            </a:pPr>
            <a:r>
              <a:rPr b="1" lang="en-US" sz="3000">
                <a:latin typeface="Calibri"/>
                <a:ea typeface="Calibri"/>
                <a:cs typeface="Calibri"/>
                <a:sym typeface="Calibri"/>
              </a:rPr>
              <a:t>Solution for whether the car insurance claim should be passed or not</a:t>
            </a:r>
            <a:br>
              <a:rPr b="1" lang="en-US" sz="3000">
                <a:latin typeface="Calibri"/>
                <a:ea typeface="Calibri"/>
                <a:cs typeface="Calibri"/>
                <a:sym typeface="Calibri"/>
              </a:rPr>
            </a:br>
            <a:r>
              <a:rPr b="1" lang="en-US" sz="3000">
                <a:latin typeface="Calibri"/>
                <a:ea typeface="Calibri"/>
                <a:cs typeface="Calibri"/>
                <a:sym typeface="Calibri"/>
              </a:rPr>
              <a:t>using Bayesian Statistics?</a:t>
            </a:r>
            <a:br>
              <a:rPr b="1" lang="en-US" sz="3000">
                <a:latin typeface="Calibri"/>
                <a:ea typeface="Calibri"/>
                <a:cs typeface="Calibri"/>
                <a:sym typeface="Calibri"/>
              </a:rPr>
            </a:br>
            <a:endParaRPr b="1" sz="3000">
              <a:latin typeface="Calibri"/>
              <a:ea typeface="Calibri"/>
              <a:cs typeface="Calibri"/>
              <a:sym typeface="Calibri"/>
            </a:endParaRPr>
          </a:p>
        </p:txBody>
      </p:sp>
      <p:pic>
        <p:nvPicPr>
          <p:cNvPr descr="How do I Claim Diminished Value for My Car Insurance? | Anidjar &amp; Levine" id="85" name="Google Shape;85;p13"/>
          <p:cNvPicPr preferRelativeResize="0"/>
          <p:nvPr/>
        </p:nvPicPr>
        <p:blipFill rotWithShape="1">
          <a:blip r:embed="rId3">
            <a:alphaModFix/>
          </a:blip>
          <a:srcRect b="0" l="30676" r="0" t="0"/>
          <a:stretch/>
        </p:blipFill>
        <p:spPr>
          <a:xfrm>
            <a:off x="0" y="0"/>
            <a:ext cx="7127840" cy="6858000"/>
          </a:xfrm>
          <a:prstGeom prst="rect">
            <a:avLst/>
          </a:prstGeom>
          <a:noFill/>
          <a:ln>
            <a:noFill/>
          </a:ln>
        </p:spPr>
      </p:pic>
      <p:sp>
        <p:nvSpPr>
          <p:cNvPr id="86" name="Google Shape;86;p13"/>
          <p:cNvSpPr txBox="1"/>
          <p:nvPr/>
        </p:nvSpPr>
        <p:spPr>
          <a:xfrm>
            <a:off x="7500733" y="3929272"/>
            <a:ext cx="4174432" cy="868016"/>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Name: Ayush Manojkumar Lodha</a:t>
            </a:r>
            <a:endParaRPr/>
          </a:p>
          <a:p>
            <a:pPr indent="0" lvl="0" marL="0" marR="0" rtl="0" algn="ctr">
              <a:lnSpc>
                <a:spcPct val="90000"/>
              </a:lnSpc>
              <a:spcBef>
                <a:spcPts val="0"/>
              </a:spcBef>
              <a:spcAft>
                <a:spcPts val="0"/>
              </a:spcAft>
              <a:buClr>
                <a:schemeClr val="dk1"/>
              </a:buClr>
              <a:buSzPts val="1800"/>
              <a:buFont typeface="Calibri"/>
              <a:buNone/>
            </a:pPr>
            <a:r>
              <a:t/>
            </a:r>
            <a:endParaRPr b="1" i="0" sz="1800" u="none" cap="none" strike="noStrike">
              <a:solidFill>
                <a:schemeClr val="dk1"/>
              </a:solidFill>
              <a:latin typeface="Calibri"/>
              <a:ea typeface="Calibri"/>
              <a:cs typeface="Calibri"/>
              <a:sym typeface="Calibri"/>
            </a:endParaRPr>
          </a:p>
          <a:p>
            <a:pPr indent="0" lvl="0" marL="0" marR="0" rtl="0" algn="ctr">
              <a:lnSpc>
                <a:spcPct val="90000"/>
              </a:lnSpc>
              <a:spcBef>
                <a:spcPts val="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Class Project: STAT 52900</a:t>
            </a:r>
            <a:endParaRPr b="1" i="0" sz="18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2"/>
          <p:cNvSpPr txBox="1"/>
          <p:nvPr/>
        </p:nvSpPr>
        <p:spPr>
          <a:xfrm>
            <a:off x="0" y="0"/>
            <a:ext cx="10515600" cy="62342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200"/>
              <a:buFont typeface="Calibri"/>
              <a:buNone/>
            </a:pPr>
            <a:r>
              <a:rPr b="1" lang="en-US" sz="3200" u="sng">
                <a:solidFill>
                  <a:schemeClr val="dk1"/>
                </a:solidFill>
                <a:latin typeface="Calibri"/>
                <a:ea typeface="Calibri"/>
                <a:cs typeface="Calibri"/>
                <a:sym typeface="Calibri"/>
              </a:rPr>
              <a:t>Confusion Matrix</a:t>
            </a:r>
            <a:endParaRPr b="1" sz="3200" u="sng">
              <a:solidFill>
                <a:schemeClr val="dk1"/>
              </a:solidFill>
              <a:latin typeface="Calibri"/>
              <a:ea typeface="Calibri"/>
              <a:cs typeface="Calibri"/>
              <a:sym typeface="Calibri"/>
            </a:endParaRPr>
          </a:p>
        </p:txBody>
      </p:sp>
      <p:pic>
        <p:nvPicPr>
          <p:cNvPr descr="Data Science and Machine Learning : Confusion Matrix" id="209" name="Google Shape;209;p22"/>
          <p:cNvPicPr preferRelativeResize="0"/>
          <p:nvPr/>
        </p:nvPicPr>
        <p:blipFill rotWithShape="1">
          <a:blip r:embed="rId3">
            <a:alphaModFix/>
          </a:blip>
          <a:srcRect b="0" l="0" r="0" t="0"/>
          <a:stretch/>
        </p:blipFill>
        <p:spPr>
          <a:xfrm>
            <a:off x="819727" y="1000414"/>
            <a:ext cx="9575800" cy="5397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3"/>
          <p:cNvSpPr txBox="1"/>
          <p:nvPr>
            <p:ph idx="1" type="body"/>
          </p:nvPr>
        </p:nvSpPr>
        <p:spPr>
          <a:xfrm>
            <a:off x="106326" y="595424"/>
            <a:ext cx="11247474" cy="2210082"/>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Clr>
                <a:schemeClr val="dk1"/>
              </a:buClr>
              <a:buSzPct val="100000"/>
              <a:buNone/>
            </a:pPr>
            <a:r>
              <a:rPr b="1" lang="en-US" sz="1600" u="sng"/>
              <a:t>Settings of Model 1:</a:t>
            </a:r>
            <a:endParaRPr/>
          </a:p>
          <a:p>
            <a:pPr indent="-228600" lvl="0" marL="228600" rtl="0" algn="l">
              <a:lnSpc>
                <a:spcPct val="90000"/>
              </a:lnSpc>
              <a:spcBef>
                <a:spcPts val="1000"/>
              </a:spcBef>
              <a:spcAft>
                <a:spcPts val="0"/>
              </a:spcAft>
              <a:buClr>
                <a:schemeClr val="dk1"/>
              </a:buClr>
              <a:buSzPct val="100000"/>
              <a:buChar char="•"/>
            </a:pPr>
            <a:r>
              <a:rPr lang="en-US" sz="1600"/>
              <a:t>Normal Uninformative Priors for this models choosen are as follows:</a:t>
            </a:r>
            <a:endParaRPr/>
          </a:p>
          <a:p>
            <a:pPr indent="-134620" lvl="0" marL="228600" rtl="0" algn="l">
              <a:lnSpc>
                <a:spcPct val="90000"/>
              </a:lnSpc>
              <a:spcBef>
                <a:spcPts val="1000"/>
              </a:spcBef>
              <a:spcAft>
                <a:spcPts val="0"/>
              </a:spcAft>
              <a:buClr>
                <a:schemeClr val="dk1"/>
              </a:buClr>
              <a:buSzPct val="100000"/>
              <a:buNone/>
            </a:pPr>
            <a:r>
              <a:t/>
            </a:r>
            <a:endParaRPr sz="1600"/>
          </a:p>
          <a:p>
            <a:pPr indent="0" lvl="0" marL="0" rtl="0" algn="l">
              <a:lnSpc>
                <a:spcPct val="90000"/>
              </a:lnSpc>
              <a:spcBef>
                <a:spcPts val="1000"/>
              </a:spcBef>
              <a:spcAft>
                <a:spcPts val="0"/>
              </a:spcAft>
              <a:buClr>
                <a:schemeClr val="dk1"/>
              </a:buClr>
              <a:buSzPct val="100000"/>
              <a:buNone/>
            </a:pPr>
            <a:r>
              <a:t/>
            </a:r>
            <a:endParaRPr sz="1600"/>
          </a:p>
          <a:p>
            <a:pPr indent="-228600" lvl="0" marL="228600" rtl="0" algn="l">
              <a:lnSpc>
                <a:spcPct val="90000"/>
              </a:lnSpc>
              <a:spcBef>
                <a:spcPts val="1000"/>
              </a:spcBef>
              <a:spcAft>
                <a:spcPts val="0"/>
              </a:spcAft>
              <a:buClr>
                <a:schemeClr val="dk1"/>
              </a:buClr>
              <a:buSzPct val="100000"/>
              <a:buChar char="•"/>
            </a:pPr>
            <a:r>
              <a:rPr lang="en-US" sz="1600"/>
              <a:t>No of Iterations:50,000</a:t>
            </a:r>
            <a:endParaRPr/>
          </a:p>
          <a:p>
            <a:pPr indent="-228600" lvl="0" marL="228600" rtl="0" algn="l">
              <a:lnSpc>
                <a:spcPct val="90000"/>
              </a:lnSpc>
              <a:spcBef>
                <a:spcPts val="1000"/>
              </a:spcBef>
              <a:spcAft>
                <a:spcPts val="0"/>
              </a:spcAft>
              <a:buClr>
                <a:schemeClr val="dk1"/>
              </a:buClr>
              <a:buSzPct val="100000"/>
              <a:buChar char="•"/>
            </a:pPr>
            <a:r>
              <a:rPr lang="en-US" sz="1600"/>
              <a:t>Warmup/Burnin Period:10,000</a:t>
            </a:r>
            <a:endParaRPr/>
          </a:p>
          <a:p>
            <a:pPr indent="-228600" lvl="0" marL="228600" rtl="0" algn="l">
              <a:lnSpc>
                <a:spcPct val="90000"/>
              </a:lnSpc>
              <a:spcBef>
                <a:spcPts val="1000"/>
              </a:spcBef>
              <a:spcAft>
                <a:spcPts val="0"/>
              </a:spcAft>
              <a:buClr>
                <a:schemeClr val="dk1"/>
              </a:buClr>
              <a:buSzPct val="100000"/>
              <a:buChar char="•"/>
            </a:pPr>
            <a:r>
              <a:rPr lang="en-US" sz="1600"/>
              <a:t>Thinning Steps: 5; Chains=3</a:t>
            </a:r>
            <a:endParaRPr/>
          </a:p>
          <a:p>
            <a:pPr indent="0" lvl="0" marL="0" rtl="0" algn="l">
              <a:lnSpc>
                <a:spcPct val="90000"/>
              </a:lnSpc>
              <a:spcBef>
                <a:spcPts val="1000"/>
              </a:spcBef>
              <a:spcAft>
                <a:spcPts val="0"/>
              </a:spcAft>
              <a:buClr>
                <a:schemeClr val="dk1"/>
              </a:buClr>
              <a:buSzPct val="100000"/>
              <a:buNone/>
            </a:pPr>
            <a:r>
              <a:t/>
            </a:r>
            <a:endParaRPr sz="1600"/>
          </a:p>
        </p:txBody>
      </p:sp>
      <p:sp>
        <p:nvSpPr>
          <p:cNvPr id="215" name="Google Shape;215;p23"/>
          <p:cNvSpPr txBox="1"/>
          <p:nvPr/>
        </p:nvSpPr>
        <p:spPr>
          <a:xfrm>
            <a:off x="0" y="0"/>
            <a:ext cx="10515600" cy="62342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200"/>
              <a:buFont typeface="Calibri"/>
              <a:buNone/>
            </a:pPr>
            <a:r>
              <a:rPr b="1" lang="en-US" sz="3200" u="sng">
                <a:solidFill>
                  <a:schemeClr val="dk1"/>
                </a:solidFill>
                <a:latin typeface="Calibri"/>
                <a:ea typeface="Calibri"/>
                <a:cs typeface="Calibri"/>
                <a:sym typeface="Calibri"/>
              </a:rPr>
              <a:t>Results of Model1</a:t>
            </a:r>
            <a:endParaRPr b="1" sz="3200" u="sng">
              <a:solidFill>
                <a:schemeClr val="dk1"/>
              </a:solidFill>
              <a:latin typeface="Calibri"/>
              <a:ea typeface="Calibri"/>
              <a:cs typeface="Calibri"/>
              <a:sym typeface="Calibri"/>
            </a:endParaRPr>
          </a:p>
        </p:txBody>
      </p:sp>
      <p:graphicFrame>
        <p:nvGraphicFramePr>
          <p:cNvPr id="216" name="Google Shape;216;p23"/>
          <p:cNvGraphicFramePr/>
          <p:nvPr/>
        </p:nvGraphicFramePr>
        <p:xfrm>
          <a:off x="2690036" y="1145943"/>
          <a:ext cx="3000000" cy="3000000"/>
        </p:xfrm>
        <a:graphic>
          <a:graphicData uri="http://schemas.openxmlformats.org/drawingml/2006/table">
            <a:tbl>
              <a:tblPr bandRow="1" firstRow="1">
                <a:noFill/>
                <a:tableStyleId>{6CB5ECA9-239A-49B2-8E2E-413787F6089F}</a:tableStyleId>
              </a:tblPr>
              <a:tblGrid>
                <a:gridCol w="1043775"/>
                <a:gridCol w="1043775"/>
                <a:gridCol w="1043775"/>
                <a:gridCol w="1043775"/>
                <a:gridCol w="1043775"/>
                <a:gridCol w="1043775"/>
              </a:tblGrid>
              <a:tr h="3200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200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bl>
          </a:graphicData>
        </a:graphic>
      </p:graphicFrame>
      <p:pic>
        <p:nvPicPr>
          <p:cNvPr id="217" name="Google Shape;217;p23"/>
          <p:cNvPicPr preferRelativeResize="0"/>
          <p:nvPr/>
        </p:nvPicPr>
        <p:blipFill rotWithShape="1">
          <a:blip r:embed="rId3">
            <a:alphaModFix/>
          </a:blip>
          <a:srcRect b="0" l="0" r="2075" t="837"/>
          <a:stretch/>
        </p:blipFill>
        <p:spPr>
          <a:xfrm>
            <a:off x="106326" y="3263186"/>
            <a:ext cx="5837274" cy="2999390"/>
          </a:xfrm>
          <a:prstGeom prst="rect">
            <a:avLst/>
          </a:prstGeom>
          <a:noFill/>
          <a:ln>
            <a:noFill/>
          </a:ln>
        </p:spPr>
      </p:pic>
      <p:sp>
        <p:nvSpPr>
          <p:cNvPr id="218" name="Google Shape;218;p23"/>
          <p:cNvSpPr txBox="1"/>
          <p:nvPr/>
        </p:nvSpPr>
        <p:spPr>
          <a:xfrm>
            <a:off x="0" y="2898939"/>
            <a:ext cx="4636847" cy="230832"/>
          </a:xfrm>
          <a:prstGeom prst="rect">
            <a:avLst/>
          </a:prstGeom>
          <a:blipFill rotWithShape="1">
            <a:blip r:embed="rId4">
              <a:alphaModFix/>
            </a:blip>
            <a:stretch>
              <a:fillRect b="-36841" l="-1092" r="-271" t="-1052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19" name="Google Shape;219;p23"/>
          <p:cNvSpPr txBox="1"/>
          <p:nvPr/>
        </p:nvSpPr>
        <p:spPr>
          <a:xfrm>
            <a:off x="308345" y="6262576"/>
            <a:ext cx="5635255" cy="430887"/>
          </a:xfrm>
          <a:prstGeom prst="rect">
            <a:avLst/>
          </a:prstGeom>
          <a:blipFill rotWithShape="1">
            <a:blip r:embed="rId5">
              <a:alphaModFix/>
            </a:blip>
            <a:stretch>
              <a:fillRect b="-16664" l="-673" r="0" t="-2777"/>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pic>
        <p:nvPicPr>
          <p:cNvPr id="220" name="Google Shape;220;p23"/>
          <p:cNvPicPr preferRelativeResize="0"/>
          <p:nvPr/>
        </p:nvPicPr>
        <p:blipFill rotWithShape="1">
          <a:blip r:embed="rId6">
            <a:alphaModFix/>
          </a:blip>
          <a:srcRect b="0" l="0" r="0" t="0"/>
          <a:stretch/>
        </p:blipFill>
        <p:spPr>
          <a:xfrm>
            <a:off x="6482423" y="2126164"/>
            <a:ext cx="4636847" cy="2372163"/>
          </a:xfrm>
          <a:prstGeom prst="rect">
            <a:avLst/>
          </a:prstGeom>
          <a:noFill/>
          <a:ln>
            <a:noFill/>
          </a:ln>
        </p:spPr>
      </p:pic>
      <p:pic>
        <p:nvPicPr>
          <p:cNvPr id="221" name="Google Shape;221;p23"/>
          <p:cNvPicPr preferRelativeResize="0"/>
          <p:nvPr/>
        </p:nvPicPr>
        <p:blipFill rotWithShape="1">
          <a:blip r:embed="rId7">
            <a:alphaModFix/>
          </a:blip>
          <a:srcRect b="0" l="0" r="0" t="0"/>
          <a:stretch/>
        </p:blipFill>
        <p:spPr>
          <a:xfrm>
            <a:off x="6482423" y="4489704"/>
            <a:ext cx="4629291" cy="2368296"/>
          </a:xfrm>
          <a:prstGeom prst="rect">
            <a:avLst/>
          </a:prstGeom>
          <a:noFill/>
          <a:ln>
            <a:noFill/>
          </a:ln>
        </p:spPr>
      </p:pic>
      <p:sp>
        <p:nvSpPr>
          <p:cNvPr id="222" name="Google Shape;222;p23"/>
          <p:cNvSpPr txBox="1"/>
          <p:nvPr/>
        </p:nvSpPr>
        <p:spPr>
          <a:xfrm>
            <a:off x="6482423" y="1842381"/>
            <a:ext cx="4271813" cy="323165"/>
          </a:xfrm>
          <a:prstGeom prst="rect">
            <a:avLst/>
          </a:prstGeom>
          <a:blipFill rotWithShape="1">
            <a:blip r:embed="rId8">
              <a:alphaModFix/>
            </a:blip>
            <a:stretch>
              <a:fillRect b="-1110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24"/>
          <p:cNvPicPr preferRelativeResize="0"/>
          <p:nvPr>
            <p:ph idx="1" type="body"/>
          </p:nvPr>
        </p:nvPicPr>
        <p:blipFill rotWithShape="1">
          <a:blip r:embed="rId3">
            <a:alphaModFix/>
          </a:blip>
          <a:srcRect b="0" l="0" r="0" t="0"/>
          <a:stretch/>
        </p:blipFill>
        <p:spPr>
          <a:xfrm>
            <a:off x="6832455" y="4765790"/>
            <a:ext cx="5241853" cy="2046731"/>
          </a:xfrm>
          <a:prstGeom prst="rect">
            <a:avLst/>
          </a:prstGeom>
          <a:noFill/>
          <a:ln>
            <a:noFill/>
          </a:ln>
        </p:spPr>
      </p:pic>
      <p:pic>
        <p:nvPicPr>
          <p:cNvPr id="228" name="Google Shape;228;p24"/>
          <p:cNvPicPr preferRelativeResize="0"/>
          <p:nvPr/>
        </p:nvPicPr>
        <p:blipFill rotWithShape="1">
          <a:blip r:embed="rId4">
            <a:alphaModFix/>
          </a:blip>
          <a:srcRect b="0" l="0" r="0" t="0"/>
          <a:stretch/>
        </p:blipFill>
        <p:spPr>
          <a:xfrm>
            <a:off x="189334" y="4799555"/>
            <a:ext cx="5359544" cy="2058445"/>
          </a:xfrm>
          <a:prstGeom prst="rect">
            <a:avLst/>
          </a:prstGeom>
          <a:noFill/>
          <a:ln>
            <a:noFill/>
          </a:ln>
        </p:spPr>
      </p:pic>
      <p:pic>
        <p:nvPicPr>
          <p:cNvPr id="229" name="Google Shape;229;p24"/>
          <p:cNvPicPr preferRelativeResize="0"/>
          <p:nvPr/>
        </p:nvPicPr>
        <p:blipFill rotWithShape="1">
          <a:blip r:embed="rId5">
            <a:alphaModFix/>
          </a:blip>
          <a:srcRect b="866" l="0" r="379" t="0"/>
          <a:stretch/>
        </p:blipFill>
        <p:spPr>
          <a:xfrm>
            <a:off x="189334" y="1172774"/>
            <a:ext cx="6643121" cy="3347185"/>
          </a:xfrm>
          <a:prstGeom prst="rect">
            <a:avLst/>
          </a:prstGeom>
          <a:noFill/>
          <a:ln>
            <a:noFill/>
          </a:ln>
        </p:spPr>
      </p:pic>
      <p:sp>
        <p:nvSpPr>
          <p:cNvPr id="230" name="Google Shape;230;p24"/>
          <p:cNvSpPr txBox="1"/>
          <p:nvPr/>
        </p:nvSpPr>
        <p:spPr>
          <a:xfrm>
            <a:off x="189334" y="4539810"/>
            <a:ext cx="3545365" cy="323165"/>
          </a:xfrm>
          <a:prstGeom prst="rect">
            <a:avLst/>
          </a:prstGeom>
          <a:blipFill rotWithShape="1">
            <a:blip r:embed="rId6">
              <a:alphaModFix/>
            </a:blip>
            <a:stretch>
              <a:fillRect b="-7406"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31" name="Google Shape;231;p24"/>
          <p:cNvSpPr txBox="1"/>
          <p:nvPr/>
        </p:nvSpPr>
        <p:spPr>
          <a:xfrm>
            <a:off x="6832455" y="4475126"/>
            <a:ext cx="3545365" cy="323165"/>
          </a:xfrm>
          <a:prstGeom prst="rect">
            <a:avLst/>
          </a:prstGeom>
          <a:blipFill rotWithShape="1">
            <a:blip r:embed="rId7">
              <a:alphaModFix/>
            </a:blip>
            <a:stretch>
              <a:fillRect b="-1538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32" name="Google Shape;232;p24"/>
          <p:cNvSpPr txBox="1"/>
          <p:nvPr/>
        </p:nvSpPr>
        <p:spPr>
          <a:xfrm>
            <a:off x="0" y="0"/>
            <a:ext cx="10515600" cy="62342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200"/>
              <a:buFont typeface="Calibri"/>
              <a:buNone/>
            </a:pPr>
            <a:r>
              <a:rPr b="1" lang="en-US" sz="3200" u="sng">
                <a:solidFill>
                  <a:schemeClr val="dk1"/>
                </a:solidFill>
                <a:latin typeface="Calibri"/>
                <a:ea typeface="Calibri"/>
                <a:cs typeface="Calibri"/>
                <a:sym typeface="Calibri"/>
              </a:rPr>
              <a:t>Results of Model1(continue)</a:t>
            </a:r>
            <a:endParaRPr b="1" sz="3200" u="sng">
              <a:solidFill>
                <a:schemeClr val="dk1"/>
              </a:solidFill>
              <a:latin typeface="Calibri"/>
              <a:ea typeface="Calibri"/>
              <a:cs typeface="Calibri"/>
              <a:sym typeface="Calibri"/>
            </a:endParaRPr>
          </a:p>
        </p:txBody>
      </p:sp>
      <p:sp>
        <p:nvSpPr>
          <p:cNvPr id="233" name="Google Shape;233;p24"/>
          <p:cNvSpPr txBox="1"/>
          <p:nvPr/>
        </p:nvSpPr>
        <p:spPr>
          <a:xfrm>
            <a:off x="95690" y="836217"/>
            <a:ext cx="3545365" cy="323165"/>
          </a:xfrm>
          <a:prstGeom prst="rect">
            <a:avLst/>
          </a:prstGeom>
          <a:blipFill rotWithShape="1">
            <a:blip r:embed="rId8">
              <a:alphaModFix/>
            </a:blip>
            <a:stretch>
              <a:fillRect b="-1110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pic>
        <p:nvPicPr>
          <p:cNvPr id="234" name="Google Shape;234;p24"/>
          <p:cNvPicPr preferRelativeResize="0"/>
          <p:nvPr/>
        </p:nvPicPr>
        <p:blipFill rotWithShape="1">
          <a:blip r:embed="rId9">
            <a:alphaModFix/>
          </a:blip>
          <a:srcRect b="0" l="0" r="0" t="0"/>
          <a:stretch/>
        </p:blipFill>
        <p:spPr>
          <a:xfrm>
            <a:off x="7092858" y="1161859"/>
            <a:ext cx="4909807" cy="2615742"/>
          </a:xfrm>
          <a:prstGeom prst="rect">
            <a:avLst/>
          </a:prstGeom>
          <a:noFill/>
          <a:ln>
            <a:noFill/>
          </a:ln>
        </p:spPr>
      </p:pic>
      <p:sp>
        <p:nvSpPr>
          <p:cNvPr id="235" name="Google Shape;235;p24"/>
          <p:cNvSpPr txBox="1"/>
          <p:nvPr/>
        </p:nvSpPr>
        <p:spPr>
          <a:xfrm>
            <a:off x="7092859" y="877752"/>
            <a:ext cx="3816146" cy="323165"/>
          </a:xfrm>
          <a:prstGeom prst="rect">
            <a:avLst/>
          </a:prstGeom>
          <a:blipFill rotWithShape="1">
            <a:blip r:embed="rId10">
              <a:alphaModFix/>
            </a:blip>
            <a:stretch>
              <a:fillRect b="-19229" l="0" r="0" t="-384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5"/>
          <p:cNvSpPr txBox="1"/>
          <p:nvPr/>
        </p:nvSpPr>
        <p:spPr>
          <a:xfrm>
            <a:off x="0" y="0"/>
            <a:ext cx="10515600" cy="623420"/>
          </a:xfrm>
          <a:prstGeom prst="rect">
            <a:avLst/>
          </a:prstGeom>
          <a:noFill/>
          <a:ln>
            <a:noFill/>
          </a:ln>
        </p:spPr>
        <p:txBody>
          <a:bodyPr anchorCtr="0" anchor="ctr" bIns="45700" lIns="91425" spcFirstLastPara="1" rIns="91425" wrap="square" tIns="45700">
            <a:normAutofit fontScale="85000" lnSpcReduction="10000"/>
          </a:bodyPr>
          <a:lstStyle/>
          <a:p>
            <a:pPr indent="0" lvl="0" marL="0" marR="0" rtl="0" algn="l">
              <a:lnSpc>
                <a:spcPct val="90000"/>
              </a:lnSpc>
              <a:spcBef>
                <a:spcPts val="0"/>
              </a:spcBef>
              <a:spcAft>
                <a:spcPts val="0"/>
              </a:spcAft>
              <a:buClr>
                <a:schemeClr val="dk1"/>
              </a:buClr>
              <a:buSzPct val="100000"/>
              <a:buFont typeface="Calibri"/>
              <a:buNone/>
            </a:pPr>
            <a:r>
              <a:rPr b="1" lang="en-US" sz="3200" u="sng">
                <a:solidFill>
                  <a:schemeClr val="dk1"/>
                </a:solidFill>
                <a:latin typeface="Calibri"/>
                <a:ea typeface="Calibri"/>
                <a:cs typeface="Calibri"/>
                <a:sym typeface="Calibri"/>
              </a:rPr>
              <a:t>Results of Model2(Using the informative priors from Logistic Regression)</a:t>
            </a:r>
            <a:endParaRPr b="1" sz="3200" u="sng">
              <a:solidFill>
                <a:schemeClr val="dk1"/>
              </a:solidFill>
              <a:latin typeface="Calibri"/>
              <a:ea typeface="Calibri"/>
              <a:cs typeface="Calibri"/>
              <a:sym typeface="Calibri"/>
            </a:endParaRPr>
          </a:p>
        </p:txBody>
      </p:sp>
      <p:sp>
        <p:nvSpPr>
          <p:cNvPr id="241" name="Google Shape;241;p25"/>
          <p:cNvSpPr txBox="1"/>
          <p:nvPr>
            <p:ph idx="1" type="body"/>
          </p:nvPr>
        </p:nvSpPr>
        <p:spPr>
          <a:xfrm>
            <a:off x="106326" y="595423"/>
            <a:ext cx="11247474" cy="2317897"/>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1600"/>
              <a:buNone/>
            </a:pPr>
            <a:r>
              <a:rPr b="1" lang="en-US" sz="1600" u="sng"/>
              <a:t>Settings of Model 1:</a:t>
            </a:r>
            <a:endParaRPr/>
          </a:p>
          <a:p>
            <a:pPr indent="-228600" lvl="0" marL="228600" rtl="0" algn="l">
              <a:lnSpc>
                <a:spcPct val="90000"/>
              </a:lnSpc>
              <a:spcBef>
                <a:spcPts val="1000"/>
              </a:spcBef>
              <a:spcAft>
                <a:spcPts val="0"/>
              </a:spcAft>
              <a:buClr>
                <a:schemeClr val="dk1"/>
              </a:buClr>
              <a:buSzPts val="1600"/>
              <a:buChar char="•"/>
            </a:pPr>
            <a:r>
              <a:rPr lang="en-US" sz="1600"/>
              <a:t>Normal Informative Priors for this models choosen are as follows:</a:t>
            </a:r>
            <a:endParaRPr/>
          </a:p>
          <a:p>
            <a:pPr indent="-127000" lvl="0" marL="228600" rtl="0" algn="l">
              <a:lnSpc>
                <a:spcPct val="90000"/>
              </a:lnSpc>
              <a:spcBef>
                <a:spcPts val="1000"/>
              </a:spcBef>
              <a:spcAft>
                <a:spcPts val="0"/>
              </a:spcAft>
              <a:buClr>
                <a:schemeClr val="dk1"/>
              </a:buClr>
              <a:buSzPts val="1600"/>
              <a:buNone/>
            </a:pPr>
            <a:r>
              <a:t/>
            </a:r>
            <a:endParaRPr sz="1600"/>
          </a:p>
          <a:p>
            <a:pPr indent="0" lvl="0" marL="0" rtl="0" algn="l">
              <a:lnSpc>
                <a:spcPct val="90000"/>
              </a:lnSpc>
              <a:spcBef>
                <a:spcPts val="1000"/>
              </a:spcBef>
              <a:spcAft>
                <a:spcPts val="0"/>
              </a:spcAft>
              <a:buClr>
                <a:schemeClr val="dk1"/>
              </a:buClr>
              <a:buSzPts val="1600"/>
              <a:buNone/>
            </a:pPr>
            <a:r>
              <a:t/>
            </a:r>
            <a:endParaRPr sz="1600"/>
          </a:p>
          <a:p>
            <a:pPr indent="-228600" lvl="0" marL="228600" rtl="0" algn="l">
              <a:lnSpc>
                <a:spcPct val="90000"/>
              </a:lnSpc>
              <a:spcBef>
                <a:spcPts val="1000"/>
              </a:spcBef>
              <a:spcAft>
                <a:spcPts val="0"/>
              </a:spcAft>
              <a:buClr>
                <a:schemeClr val="dk1"/>
              </a:buClr>
              <a:buSzPts val="1600"/>
              <a:buChar char="•"/>
            </a:pPr>
            <a:r>
              <a:rPr lang="en-US" sz="1600"/>
              <a:t>No of Iterations:50,000</a:t>
            </a:r>
            <a:endParaRPr/>
          </a:p>
          <a:p>
            <a:pPr indent="-228600" lvl="0" marL="228600" rtl="0" algn="l">
              <a:lnSpc>
                <a:spcPct val="90000"/>
              </a:lnSpc>
              <a:spcBef>
                <a:spcPts val="1000"/>
              </a:spcBef>
              <a:spcAft>
                <a:spcPts val="0"/>
              </a:spcAft>
              <a:buClr>
                <a:schemeClr val="dk1"/>
              </a:buClr>
              <a:buSzPts val="1600"/>
              <a:buChar char="•"/>
            </a:pPr>
            <a:r>
              <a:rPr lang="en-US" sz="1600"/>
              <a:t>Warmup/Burnin Period:10,000</a:t>
            </a:r>
            <a:endParaRPr/>
          </a:p>
          <a:p>
            <a:pPr indent="-228600" lvl="0" marL="228600" rtl="0" algn="l">
              <a:lnSpc>
                <a:spcPct val="90000"/>
              </a:lnSpc>
              <a:spcBef>
                <a:spcPts val="1000"/>
              </a:spcBef>
              <a:spcAft>
                <a:spcPts val="0"/>
              </a:spcAft>
              <a:buClr>
                <a:schemeClr val="dk1"/>
              </a:buClr>
              <a:buSzPts val="1600"/>
              <a:buChar char="•"/>
            </a:pPr>
            <a:r>
              <a:rPr lang="en-US" sz="1600"/>
              <a:t>Thinning Steps: 5; Chains=3</a:t>
            </a:r>
            <a:endParaRPr/>
          </a:p>
          <a:p>
            <a:pPr indent="0" lvl="0" marL="0" rtl="0" algn="l">
              <a:lnSpc>
                <a:spcPct val="90000"/>
              </a:lnSpc>
              <a:spcBef>
                <a:spcPts val="1000"/>
              </a:spcBef>
              <a:spcAft>
                <a:spcPts val="0"/>
              </a:spcAft>
              <a:buClr>
                <a:schemeClr val="dk1"/>
              </a:buClr>
              <a:buSzPts val="1600"/>
              <a:buNone/>
            </a:pPr>
            <a:r>
              <a:t/>
            </a:r>
            <a:endParaRPr sz="1600"/>
          </a:p>
        </p:txBody>
      </p:sp>
      <p:graphicFrame>
        <p:nvGraphicFramePr>
          <p:cNvPr id="242" name="Google Shape;242;p25"/>
          <p:cNvGraphicFramePr/>
          <p:nvPr/>
        </p:nvGraphicFramePr>
        <p:xfrm>
          <a:off x="1605516" y="1218844"/>
          <a:ext cx="3000000" cy="3000000"/>
        </p:xfrm>
        <a:graphic>
          <a:graphicData uri="http://schemas.openxmlformats.org/drawingml/2006/table">
            <a:tbl>
              <a:tblPr bandRow="1" firstRow="1">
                <a:noFill/>
                <a:tableStyleId>{6CB5ECA9-239A-49B2-8E2E-413787F6089F}</a:tableStyleId>
              </a:tblPr>
              <a:tblGrid>
                <a:gridCol w="1752600"/>
                <a:gridCol w="1752600"/>
                <a:gridCol w="1752600"/>
                <a:gridCol w="1752600"/>
                <a:gridCol w="1800550"/>
              </a:tblGrid>
              <a:tr h="3200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200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bl>
          </a:graphicData>
        </a:graphic>
      </p:graphicFrame>
      <p:sp>
        <p:nvSpPr>
          <p:cNvPr id="243" name="Google Shape;243;p25"/>
          <p:cNvSpPr txBox="1"/>
          <p:nvPr/>
        </p:nvSpPr>
        <p:spPr>
          <a:xfrm>
            <a:off x="106326" y="2838574"/>
            <a:ext cx="4271813" cy="323165"/>
          </a:xfrm>
          <a:prstGeom prst="rect">
            <a:avLst/>
          </a:prstGeom>
          <a:blipFill rotWithShape="1">
            <a:blip r:embed="rId3">
              <a:alphaModFix/>
            </a:blip>
            <a:stretch>
              <a:fillRect b="-1110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pic>
        <p:nvPicPr>
          <p:cNvPr id="244" name="Google Shape;244;p25"/>
          <p:cNvPicPr preferRelativeResize="0"/>
          <p:nvPr/>
        </p:nvPicPr>
        <p:blipFill rotWithShape="1">
          <a:blip r:embed="rId4">
            <a:alphaModFix/>
          </a:blip>
          <a:srcRect b="0" l="0" r="0" t="0"/>
          <a:stretch/>
        </p:blipFill>
        <p:spPr>
          <a:xfrm>
            <a:off x="106326" y="3274322"/>
            <a:ext cx="5841120" cy="2988255"/>
          </a:xfrm>
          <a:prstGeom prst="rect">
            <a:avLst/>
          </a:prstGeom>
          <a:noFill/>
          <a:ln>
            <a:noFill/>
          </a:ln>
        </p:spPr>
      </p:pic>
      <p:pic>
        <p:nvPicPr>
          <p:cNvPr id="245" name="Google Shape;245;p25"/>
          <p:cNvPicPr preferRelativeResize="0"/>
          <p:nvPr/>
        </p:nvPicPr>
        <p:blipFill rotWithShape="1">
          <a:blip r:embed="rId5">
            <a:alphaModFix/>
          </a:blip>
          <a:srcRect b="0" l="0" r="0" t="0"/>
          <a:stretch/>
        </p:blipFill>
        <p:spPr>
          <a:xfrm>
            <a:off x="6095999" y="3223385"/>
            <a:ext cx="6096001" cy="31186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6"/>
          <p:cNvSpPr txBox="1"/>
          <p:nvPr/>
        </p:nvSpPr>
        <p:spPr>
          <a:xfrm>
            <a:off x="189334" y="4539810"/>
            <a:ext cx="3545365" cy="323165"/>
          </a:xfrm>
          <a:prstGeom prst="rect">
            <a:avLst/>
          </a:prstGeom>
          <a:blipFill rotWithShape="1">
            <a:blip r:embed="rId3">
              <a:alphaModFix/>
            </a:blip>
            <a:stretch>
              <a:fillRect b="-7406"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51" name="Google Shape;251;p26"/>
          <p:cNvSpPr txBox="1"/>
          <p:nvPr/>
        </p:nvSpPr>
        <p:spPr>
          <a:xfrm>
            <a:off x="6684620" y="4543691"/>
            <a:ext cx="3545365" cy="323165"/>
          </a:xfrm>
          <a:prstGeom prst="rect">
            <a:avLst/>
          </a:prstGeom>
          <a:blipFill rotWithShape="1">
            <a:blip r:embed="rId4">
              <a:alphaModFix/>
            </a:blip>
            <a:stretch>
              <a:fillRect b="-1110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52" name="Google Shape;252;p26"/>
          <p:cNvSpPr txBox="1"/>
          <p:nvPr/>
        </p:nvSpPr>
        <p:spPr>
          <a:xfrm>
            <a:off x="0" y="0"/>
            <a:ext cx="10515600" cy="62342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200"/>
              <a:buFont typeface="Calibri"/>
              <a:buNone/>
            </a:pPr>
            <a:r>
              <a:rPr b="1" lang="en-US" sz="3200" u="sng">
                <a:solidFill>
                  <a:schemeClr val="dk1"/>
                </a:solidFill>
                <a:latin typeface="Calibri"/>
                <a:ea typeface="Calibri"/>
                <a:cs typeface="Calibri"/>
                <a:sym typeface="Calibri"/>
              </a:rPr>
              <a:t>Results of Model2(continued)</a:t>
            </a:r>
            <a:endParaRPr b="1" sz="3200" u="sng">
              <a:solidFill>
                <a:schemeClr val="dk1"/>
              </a:solidFill>
              <a:latin typeface="Calibri"/>
              <a:ea typeface="Calibri"/>
              <a:cs typeface="Calibri"/>
              <a:sym typeface="Calibri"/>
            </a:endParaRPr>
          </a:p>
        </p:txBody>
      </p:sp>
      <p:sp>
        <p:nvSpPr>
          <p:cNvPr id="253" name="Google Shape;253;p26"/>
          <p:cNvSpPr txBox="1"/>
          <p:nvPr/>
        </p:nvSpPr>
        <p:spPr>
          <a:xfrm>
            <a:off x="95690" y="836217"/>
            <a:ext cx="3545365" cy="323165"/>
          </a:xfrm>
          <a:prstGeom prst="rect">
            <a:avLst/>
          </a:prstGeom>
          <a:blipFill rotWithShape="1">
            <a:blip r:embed="rId5">
              <a:alphaModFix/>
            </a:blip>
            <a:stretch>
              <a:fillRect b="-1110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54" name="Google Shape;254;p26"/>
          <p:cNvSpPr txBox="1"/>
          <p:nvPr/>
        </p:nvSpPr>
        <p:spPr>
          <a:xfrm>
            <a:off x="6684620" y="836217"/>
            <a:ext cx="3816146" cy="323165"/>
          </a:xfrm>
          <a:prstGeom prst="rect">
            <a:avLst/>
          </a:prstGeom>
          <a:blipFill rotWithShape="1">
            <a:blip r:embed="rId6">
              <a:alphaModFix/>
            </a:blip>
            <a:stretch>
              <a:fillRect b="-18517" l="0" r="0" t="-370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pic>
        <p:nvPicPr>
          <p:cNvPr id="255" name="Google Shape;255;p26"/>
          <p:cNvPicPr preferRelativeResize="0"/>
          <p:nvPr/>
        </p:nvPicPr>
        <p:blipFill rotWithShape="1">
          <a:blip r:embed="rId7">
            <a:alphaModFix/>
          </a:blip>
          <a:srcRect b="0" l="0" r="0" t="0"/>
          <a:stretch/>
        </p:blipFill>
        <p:spPr>
          <a:xfrm>
            <a:off x="6743094" y="4803629"/>
            <a:ext cx="5259571" cy="2054371"/>
          </a:xfrm>
          <a:prstGeom prst="rect">
            <a:avLst/>
          </a:prstGeom>
          <a:noFill/>
          <a:ln>
            <a:noFill/>
          </a:ln>
        </p:spPr>
      </p:pic>
      <p:pic>
        <p:nvPicPr>
          <p:cNvPr id="256" name="Google Shape;256;p26"/>
          <p:cNvPicPr preferRelativeResize="0"/>
          <p:nvPr/>
        </p:nvPicPr>
        <p:blipFill rotWithShape="1">
          <a:blip r:embed="rId8">
            <a:alphaModFix/>
          </a:blip>
          <a:srcRect b="0" l="0" r="0" t="0"/>
          <a:stretch/>
        </p:blipFill>
        <p:spPr>
          <a:xfrm>
            <a:off x="189335" y="4803629"/>
            <a:ext cx="5259572" cy="1991123"/>
          </a:xfrm>
          <a:prstGeom prst="rect">
            <a:avLst/>
          </a:prstGeom>
          <a:noFill/>
          <a:ln>
            <a:noFill/>
          </a:ln>
        </p:spPr>
      </p:pic>
      <p:pic>
        <p:nvPicPr>
          <p:cNvPr id="257" name="Google Shape;257;p26"/>
          <p:cNvPicPr preferRelativeResize="0"/>
          <p:nvPr/>
        </p:nvPicPr>
        <p:blipFill rotWithShape="1">
          <a:blip r:embed="rId9">
            <a:alphaModFix/>
          </a:blip>
          <a:srcRect b="0" l="0" r="0" t="0"/>
          <a:stretch/>
        </p:blipFill>
        <p:spPr>
          <a:xfrm>
            <a:off x="95691" y="1165874"/>
            <a:ext cx="6075994" cy="3108414"/>
          </a:xfrm>
          <a:prstGeom prst="rect">
            <a:avLst/>
          </a:prstGeom>
          <a:noFill/>
          <a:ln>
            <a:noFill/>
          </a:ln>
        </p:spPr>
      </p:pic>
      <p:pic>
        <p:nvPicPr>
          <p:cNvPr id="258" name="Google Shape;258;p26"/>
          <p:cNvPicPr preferRelativeResize="0"/>
          <p:nvPr/>
        </p:nvPicPr>
        <p:blipFill rotWithShape="1">
          <a:blip r:embed="rId10">
            <a:alphaModFix/>
          </a:blip>
          <a:srcRect b="0" l="0" r="0" t="0"/>
          <a:stretch/>
        </p:blipFill>
        <p:spPr>
          <a:xfrm>
            <a:off x="6684620" y="1181354"/>
            <a:ext cx="4177639" cy="298817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7"/>
          <p:cNvSpPr txBox="1"/>
          <p:nvPr/>
        </p:nvSpPr>
        <p:spPr>
          <a:xfrm>
            <a:off x="0" y="0"/>
            <a:ext cx="10515600" cy="62342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200"/>
              <a:buFont typeface="Calibri"/>
              <a:buNone/>
            </a:pPr>
            <a:r>
              <a:rPr b="1" lang="en-US" sz="3200" u="sng">
                <a:solidFill>
                  <a:schemeClr val="dk1"/>
                </a:solidFill>
                <a:latin typeface="Calibri"/>
                <a:ea typeface="Calibri"/>
                <a:cs typeface="Calibri"/>
                <a:sym typeface="Calibri"/>
              </a:rPr>
              <a:t>Model 3</a:t>
            </a:r>
            <a:endParaRPr b="1" sz="3200" u="sng">
              <a:solidFill>
                <a:schemeClr val="dk1"/>
              </a:solidFill>
              <a:latin typeface="Calibri"/>
              <a:ea typeface="Calibri"/>
              <a:cs typeface="Calibri"/>
              <a:sym typeface="Calibri"/>
            </a:endParaRPr>
          </a:p>
        </p:txBody>
      </p:sp>
      <p:sp>
        <p:nvSpPr>
          <p:cNvPr id="264" name="Google Shape;264;p27"/>
          <p:cNvSpPr txBox="1"/>
          <p:nvPr>
            <p:ph idx="1" type="body"/>
          </p:nvPr>
        </p:nvSpPr>
        <p:spPr>
          <a:xfrm>
            <a:off x="92765" y="761922"/>
            <a:ext cx="11688418" cy="1066877"/>
          </a:xfrm>
          <a:prstGeom prst="rect">
            <a:avLst/>
          </a:prstGeom>
          <a:blipFill rotWithShape="1">
            <a:blip r:embed="rId3">
              <a:alphaModFix/>
            </a:blip>
            <a:stretch>
              <a:fillRect b="0" l="-216" r="0" t="-2380"/>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US"/>
              <a:t> </a:t>
            </a:r>
            <a:endParaRPr/>
          </a:p>
        </p:txBody>
      </p:sp>
      <p:sp>
        <p:nvSpPr>
          <p:cNvPr id="265" name="Google Shape;265;p27"/>
          <p:cNvSpPr/>
          <p:nvPr/>
        </p:nvSpPr>
        <p:spPr>
          <a:xfrm>
            <a:off x="2181634" y="3139038"/>
            <a:ext cx="7443204" cy="967381"/>
          </a:xfrm>
          <a:prstGeom prst="rect">
            <a:avLst/>
          </a:prstGeom>
          <a:blipFill rotWithShape="1">
            <a:blip r:embed="rId4">
              <a:alphaModFix/>
            </a:blip>
            <a:stretch>
              <a:fillRect b="-162326" l="0" r="0" t="-12077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pic>
        <p:nvPicPr>
          <p:cNvPr descr="Icon&#10;&#10;Description automatically generated" id="266" name="Google Shape;266;p27"/>
          <p:cNvPicPr preferRelativeResize="0"/>
          <p:nvPr/>
        </p:nvPicPr>
        <p:blipFill rotWithShape="1">
          <a:blip r:embed="rId5">
            <a:alphaModFix/>
          </a:blip>
          <a:srcRect b="16164" l="6185" r="5917" t="20027"/>
          <a:stretch/>
        </p:blipFill>
        <p:spPr>
          <a:xfrm>
            <a:off x="7109121" y="2141985"/>
            <a:ext cx="2731574" cy="832090"/>
          </a:xfrm>
          <a:prstGeom prst="rect">
            <a:avLst/>
          </a:prstGeom>
          <a:noFill/>
          <a:ln>
            <a:noFill/>
          </a:ln>
        </p:spPr>
      </p:pic>
      <p:cxnSp>
        <p:nvCxnSpPr>
          <p:cNvPr id="267" name="Google Shape;267;p27"/>
          <p:cNvCxnSpPr>
            <a:stCxn id="268" idx="2"/>
          </p:cNvCxnSpPr>
          <p:nvPr/>
        </p:nvCxnSpPr>
        <p:spPr>
          <a:xfrm>
            <a:off x="5480588" y="2952675"/>
            <a:ext cx="204000" cy="388200"/>
          </a:xfrm>
          <a:prstGeom prst="straightConnector1">
            <a:avLst/>
          </a:prstGeom>
          <a:noFill/>
          <a:ln cap="flat" cmpd="sng" w="9525">
            <a:solidFill>
              <a:schemeClr val="accent1"/>
            </a:solidFill>
            <a:prstDash val="solid"/>
            <a:miter lim="800000"/>
            <a:headEnd len="sm" w="sm" type="none"/>
            <a:tailEnd len="med" w="med" type="triangle"/>
          </a:ln>
        </p:spPr>
      </p:cxnSp>
      <p:sp>
        <p:nvSpPr>
          <p:cNvPr id="269" name="Google Shape;269;p27"/>
          <p:cNvSpPr txBox="1"/>
          <p:nvPr/>
        </p:nvSpPr>
        <p:spPr>
          <a:xfrm>
            <a:off x="7729837" y="2645927"/>
            <a:ext cx="1480007" cy="291875"/>
          </a:xfrm>
          <a:prstGeom prst="rect">
            <a:avLst/>
          </a:prstGeom>
          <a:blipFill rotWithShape="1">
            <a:blip r:embed="rId6">
              <a:alphaModFix/>
            </a:blip>
            <a:stretch>
              <a:fillRect b="0" l="0" r="-253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pic>
        <p:nvPicPr>
          <p:cNvPr descr="Icon&#10;&#10;Description automatically generated" id="268" name="Google Shape;268;p27"/>
          <p:cNvPicPr preferRelativeResize="0"/>
          <p:nvPr/>
        </p:nvPicPr>
        <p:blipFill rotWithShape="1">
          <a:blip r:embed="rId5">
            <a:alphaModFix/>
          </a:blip>
          <a:srcRect b="16164" l="6185" r="5917" t="20027"/>
          <a:stretch/>
        </p:blipFill>
        <p:spPr>
          <a:xfrm>
            <a:off x="4114801" y="2120585"/>
            <a:ext cx="2731574" cy="832090"/>
          </a:xfrm>
          <a:prstGeom prst="rect">
            <a:avLst/>
          </a:prstGeom>
          <a:noFill/>
          <a:ln>
            <a:noFill/>
          </a:ln>
        </p:spPr>
      </p:pic>
      <p:sp>
        <p:nvSpPr>
          <p:cNvPr id="270" name="Google Shape;270;p27"/>
          <p:cNvSpPr txBox="1"/>
          <p:nvPr/>
        </p:nvSpPr>
        <p:spPr>
          <a:xfrm>
            <a:off x="4691630" y="2646217"/>
            <a:ext cx="1427854" cy="276999"/>
          </a:xfrm>
          <a:prstGeom prst="rect">
            <a:avLst/>
          </a:prstGeom>
          <a:blipFill rotWithShape="1">
            <a:blip r:embed="rId7">
              <a:alphaModFix/>
            </a:blip>
            <a:stretch>
              <a:fillRect b="-4346" l="0" r="-973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71" name="Google Shape;271;p27"/>
          <p:cNvCxnSpPr>
            <a:stCxn id="269" idx="2"/>
          </p:cNvCxnSpPr>
          <p:nvPr/>
        </p:nvCxnSpPr>
        <p:spPr>
          <a:xfrm flipH="1">
            <a:off x="6698641" y="2937802"/>
            <a:ext cx="1771200" cy="439200"/>
          </a:xfrm>
          <a:prstGeom prst="straightConnector1">
            <a:avLst/>
          </a:prstGeom>
          <a:noFill/>
          <a:ln cap="flat" cmpd="sng" w="9525">
            <a:solidFill>
              <a:schemeClr val="accent1"/>
            </a:solidFill>
            <a:prstDash val="solid"/>
            <a:miter lim="800000"/>
            <a:headEnd len="sm" w="sm" type="none"/>
            <a:tailEnd len="med" w="med" type="triangle"/>
          </a:ln>
        </p:spPr>
      </p:cxnSp>
      <p:sp>
        <p:nvSpPr>
          <p:cNvPr id="272" name="Google Shape;272;p27"/>
          <p:cNvSpPr txBox="1"/>
          <p:nvPr/>
        </p:nvSpPr>
        <p:spPr>
          <a:xfrm>
            <a:off x="7337488" y="3000538"/>
            <a:ext cx="361920" cy="276999"/>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73" name="Google Shape;273;p27"/>
          <p:cNvSpPr txBox="1"/>
          <p:nvPr/>
        </p:nvSpPr>
        <p:spPr>
          <a:xfrm>
            <a:off x="5503589" y="2938605"/>
            <a:ext cx="361920" cy="276999"/>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74" name="Google Shape;274;p27"/>
          <p:cNvCxnSpPr/>
          <p:nvPr/>
        </p:nvCxnSpPr>
        <p:spPr>
          <a:xfrm>
            <a:off x="6167339" y="4197380"/>
            <a:ext cx="0" cy="539216"/>
          </a:xfrm>
          <a:prstGeom prst="straightConnector1">
            <a:avLst/>
          </a:prstGeom>
          <a:noFill/>
          <a:ln cap="flat" cmpd="sng" w="9525">
            <a:solidFill>
              <a:schemeClr val="dk1"/>
            </a:solidFill>
            <a:prstDash val="solid"/>
            <a:miter lim="800000"/>
            <a:headEnd len="sm" w="sm" type="none"/>
            <a:tailEnd len="med" w="med" type="triangle"/>
          </a:ln>
        </p:spPr>
      </p:cxnSp>
      <p:pic>
        <p:nvPicPr>
          <p:cNvPr descr="Graphical user interface&#10;&#10;Description automatically generated" id="275" name="Google Shape;275;p27"/>
          <p:cNvPicPr preferRelativeResize="0"/>
          <p:nvPr/>
        </p:nvPicPr>
        <p:blipFill rotWithShape="1">
          <a:blip r:embed="rId10">
            <a:alphaModFix/>
          </a:blip>
          <a:srcRect b="25471" l="18858" r="17921" t="24923"/>
          <a:stretch/>
        </p:blipFill>
        <p:spPr>
          <a:xfrm>
            <a:off x="5173829" y="4481718"/>
            <a:ext cx="1987020" cy="970518"/>
          </a:xfrm>
          <a:prstGeom prst="rect">
            <a:avLst/>
          </a:prstGeom>
          <a:noFill/>
          <a:ln>
            <a:noFill/>
          </a:ln>
        </p:spPr>
      </p:pic>
      <p:sp>
        <p:nvSpPr>
          <p:cNvPr id="276" name="Google Shape;276;p27"/>
          <p:cNvSpPr txBox="1"/>
          <p:nvPr/>
        </p:nvSpPr>
        <p:spPr>
          <a:xfrm>
            <a:off x="5683862" y="5201699"/>
            <a:ext cx="966954" cy="276999"/>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77" name="Google Shape;277;p27"/>
          <p:cNvSpPr txBox="1"/>
          <p:nvPr/>
        </p:nvSpPr>
        <p:spPr>
          <a:xfrm>
            <a:off x="6628941" y="4884574"/>
            <a:ext cx="716784" cy="369332"/>
          </a:xfrm>
          <a:prstGeom prst="rect">
            <a:avLst/>
          </a:prstGeom>
          <a:blipFill rotWithShape="1">
            <a:blip r:embed="rId12">
              <a:alphaModFix/>
            </a:blip>
            <a:stretch>
              <a:fillRect b="-1666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78" name="Google Shape;278;p27"/>
          <p:cNvSpPr txBox="1"/>
          <p:nvPr/>
        </p:nvSpPr>
        <p:spPr>
          <a:xfrm>
            <a:off x="6087598" y="4218444"/>
            <a:ext cx="350560" cy="369332"/>
          </a:xfrm>
          <a:prstGeom prst="rect">
            <a:avLst/>
          </a:pr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8"/>
          <p:cNvSpPr txBox="1"/>
          <p:nvPr>
            <p:ph idx="1" type="body"/>
          </p:nvPr>
        </p:nvSpPr>
        <p:spPr>
          <a:xfrm>
            <a:off x="106326" y="595424"/>
            <a:ext cx="11247474" cy="2210082"/>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Clr>
                <a:schemeClr val="dk1"/>
              </a:buClr>
              <a:buSzPct val="100000"/>
              <a:buNone/>
            </a:pPr>
            <a:r>
              <a:rPr b="1" lang="en-US" sz="1600" u="sng"/>
              <a:t>Settings of Model 1:</a:t>
            </a:r>
            <a:endParaRPr/>
          </a:p>
          <a:p>
            <a:pPr indent="-228600" lvl="0" marL="228600" rtl="0" algn="l">
              <a:lnSpc>
                <a:spcPct val="90000"/>
              </a:lnSpc>
              <a:spcBef>
                <a:spcPts val="1000"/>
              </a:spcBef>
              <a:spcAft>
                <a:spcPts val="0"/>
              </a:spcAft>
              <a:buClr>
                <a:schemeClr val="dk1"/>
              </a:buClr>
              <a:buSzPct val="100000"/>
              <a:buChar char="•"/>
            </a:pPr>
            <a:r>
              <a:rPr lang="en-US" sz="1600"/>
              <a:t>Student_t Uninformative Priors for this models choosen are as follows:</a:t>
            </a:r>
            <a:endParaRPr/>
          </a:p>
          <a:p>
            <a:pPr indent="-134620" lvl="0" marL="228600" rtl="0" algn="l">
              <a:lnSpc>
                <a:spcPct val="90000"/>
              </a:lnSpc>
              <a:spcBef>
                <a:spcPts val="1000"/>
              </a:spcBef>
              <a:spcAft>
                <a:spcPts val="0"/>
              </a:spcAft>
              <a:buClr>
                <a:schemeClr val="dk1"/>
              </a:buClr>
              <a:buSzPct val="100000"/>
              <a:buNone/>
            </a:pPr>
            <a:r>
              <a:t/>
            </a:r>
            <a:endParaRPr sz="1600"/>
          </a:p>
          <a:p>
            <a:pPr indent="0" lvl="0" marL="0" rtl="0" algn="l">
              <a:lnSpc>
                <a:spcPct val="90000"/>
              </a:lnSpc>
              <a:spcBef>
                <a:spcPts val="1000"/>
              </a:spcBef>
              <a:spcAft>
                <a:spcPts val="0"/>
              </a:spcAft>
              <a:buClr>
                <a:schemeClr val="dk1"/>
              </a:buClr>
              <a:buSzPct val="100000"/>
              <a:buNone/>
            </a:pPr>
            <a:r>
              <a:t/>
            </a:r>
            <a:endParaRPr sz="1600"/>
          </a:p>
          <a:p>
            <a:pPr indent="-228600" lvl="0" marL="228600" rtl="0" algn="l">
              <a:lnSpc>
                <a:spcPct val="90000"/>
              </a:lnSpc>
              <a:spcBef>
                <a:spcPts val="1000"/>
              </a:spcBef>
              <a:spcAft>
                <a:spcPts val="0"/>
              </a:spcAft>
              <a:buClr>
                <a:schemeClr val="dk1"/>
              </a:buClr>
              <a:buSzPct val="100000"/>
              <a:buChar char="•"/>
            </a:pPr>
            <a:r>
              <a:rPr lang="en-US" sz="1600"/>
              <a:t>No of Iterations:50,000</a:t>
            </a:r>
            <a:endParaRPr/>
          </a:p>
          <a:p>
            <a:pPr indent="-228600" lvl="0" marL="228600" rtl="0" algn="l">
              <a:lnSpc>
                <a:spcPct val="90000"/>
              </a:lnSpc>
              <a:spcBef>
                <a:spcPts val="1000"/>
              </a:spcBef>
              <a:spcAft>
                <a:spcPts val="0"/>
              </a:spcAft>
              <a:buClr>
                <a:schemeClr val="dk1"/>
              </a:buClr>
              <a:buSzPct val="100000"/>
              <a:buChar char="•"/>
            </a:pPr>
            <a:r>
              <a:rPr lang="en-US" sz="1600"/>
              <a:t>Warmup/Burnin Period:10,000</a:t>
            </a:r>
            <a:endParaRPr/>
          </a:p>
          <a:p>
            <a:pPr indent="-228600" lvl="0" marL="228600" rtl="0" algn="l">
              <a:lnSpc>
                <a:spcPct val="90000"/>
              </a:lnSpc>
              <a:spcBef>
                <a:spcPts val="1000"/>
              </a:spcBef>
              <a:spcAft>
                <a:spcPts val="0"/>
              </a:spcAft>
              <a:buClr>
                <a:schemeClr val="dk1"/>
              </a:buClr>
              <a:buSzPct val="100000"/>
              <a:buChar char="•"/>
            </a:pPr>
            <a:r>
              <a:rPr lang="en-US" sz="1600"/>
              <a:t>Thinning Steps: 5; Chains=3</a:t>
            </a:r>
            <a:endParaRPr/>
          </a:p>
          <a:p>
            <a:pPr indent="0" lvl="0" marL="0" rtl="0" algn="l">
              <a:lnSpc>
                <a:spcPct val="90000"/>
              </a:lnSpc>
              <a:spcBef>
                <a:spcPts val="1000"/>
              </a:spcBef>
              <a:spcAft>
                <a:spcPts val="0"/>
              </a:spcAft>
              <a:buClr>
                <a:schemeClr val="dk1"/>
              </a:buClr>
              <a:buSzPct val="100000"/>
              <a:buNone/>
            </a:pPr>
            <a:r>
              <a:t/>
            </a:r>
            <a:endParaRPr sz="1600"/>
          </a:p>
        </p:txBody>
      </p:sp>
      <p:sp>
        <p:nvSpPr>
          <p:cNvPr id="284" name="Google Shape;284;p28"/>
          <p:cNvSpPr txBox="1"/>
          <p:nvPr/>
        </p:nvSpPr>
        <p:spPr>
          <a:xfrm>
            <a:off x="0" y="0"/>
            <a:ext cx="10515600" cy="62342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200"/>
              <a:buFont typeface="Calibri"/>
              <a:buNone/>
            </a:pPr>
            <a:r>
              <a:rPr b="1" lang="en-US" sz="3200" u="sng">
                <a:solidFill>
                  <a:schemeClr val="dk1"/>
                </a:solidFill>
                <a:latin typeface="Calibri"/>
                <a:ea typeface="Calibri"/>
                <a:cs typeface="Calibri"/>
                <a:sym typeface="Calibri"/>
              </a:rPr>
              <a:t>Results of Model3</a:t>
            </a:r>
            <a:endParaRPr b="1" sz="3200" u="sng">
              <a:solidFill>
                <a:schemeClr val="dk1"/>
              </a:solidFill>
              <a:latin typeface="Calibri"/>
              <a:ea typeface="Calibri"/>
              <a:cs typeface="Calibri"/>
              <a:sym typeface="Calibri"/>
            </a:endParaRPr>
          </a:p>
        </p:txBody>
      </p:sp>
      <p:sp>
        <p:nvSpPr>
          <p:cNvPr id="285" name="Google Shape;285;p28"/>
          <p:cNvSpPr txBox="1"/>
          <p:nvPr/>
        </p:nvSpPr>
        <p:spPr>
          <a:xfrm>
            <a:off x="0" y="3106839"/>
            <a:ext cx="4636847" cy="230832"/>
          </a:xfrm>
          <a:prstGeom prst="rect">
            <a:avLst/>
          </a:prstGeom>
          <a:blipFill rotWithShape="1">
            <a:blip r:embed="rId3">
              <a:alphaModFix/>
            </a:blip>
            <a:stretch>
              <a:fillRect b="-29998" l="-1092" r="-271" t="-9997"/>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86" name="Google Shape;286;p28"/>
          <p:cNvSpPr txBox="1"/>
          <p:nvPr/>
        </p:nvSpPr>
        <p:spPr>
          <a:xfrm>
            <a:off x="5948030" y="1834997"/>
            <a:ext cx="4271813" cy="323165"/>
          </a:xfrm>
          <a:prstGeom prst="rect">
            <a:avLst/>
          </a:prstGeom>
          <a:blipFill rotWithShape="1">
            <a:blip r:embed="rId4">
              <a:alphaModFix/>
            </a:blip>
            <a:stretch>
              <a:fillRect b="-1538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aphicFrame>
        <p:nvGraphicFramePr>
          <p:cNvPr id="287" name="Google Shape;287;p28"/>
          <p:cNvGraphicFramePr/>
          <p:nvPr/>
        </p:nvGraphicFramePr>
        <p:xfrm>
          <a:off x="435935" y="1155585"/>
          <a:ext cx="3000000" cy="3000000"/>
        </p:xfrm>
        <a:graphic>
          <a:graphicData uri="http://schemas.openxmlformats.org/drawingml/2006/table">
            <a:tbl>
              <a:tblPr bandRow="1" firstRow="1">
                <a:noFill/>
                <a:tableStyleId>{6CB5ECA9-239A-49B2-8E2E-413787F6089F}</a:tableStyleId>
              </a:tblPr>
              <a:tblGrid>
                <a:gridCol w="2192850"/>
                <a:gridCol w="2192850"/>
                <a:gridCol w="2192850"/>
                <a:gridCol w="2192850"/>
                <a:gridCol w="2252825"/>
              </a:tblGrid>
              <a:tr h="3200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200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bl>
          </a:graphicData>
        </a:graphic>
      </p:graphicFrame>
      <p:pic>
        <p:nvPicPr>
          <p:cNvPr id="288" name="Google Shape;288;p28"/>
          <p:cNvPicPr preferRelativeResize="0"/>
          <p:nvPr/>
        </p:nvPicPr>
        <p:blipFill rotWithShape="1">
          <a:blip r:embed="rId5">
            <a:alphaModFix/>
          </a:blip>
          <a:srcRect b="0" l="0" r="0" t="0"/>
          <a:stretch/>
        </p:blipFill>
        <p:spPr>
          <a:xfrm>
            <a:off x="26298" y="3419122"/>
            <a:ext cx="6160798" cy="3151799"/>
          </a:xfrm>
          <a:prstGeom prst="rect">
            <a:avLst/>
          </a:prstGeom>
          <a:noFill/>
          <a:ln>
            <a:noFill/>
          </a:ln>
        </p:spPr>
      </p:pic>
      <p:pic>
        <p:nvPicPr>
          <p:cNvPr id="289" name="Google Shape;289;p28"/>
          <p:cNvPicPr preferRelativeResize="0"/>
          <p:nvPr/>
        </p:nvPicPr>
        <p:blipFill rotWithShape="1">
          <a:blip r:embed="rId6">
            <a:alphaModFix/>
          </a:blip>
          <a:srcRect b="0" l="0" r="0" t="0"/>
          <a:stretch/>
        </p:blipFill>
        <p:spPr>
          <a:xfrm>
            <a:off x="6096000" y="2173852"/>
            <a:ext cx="5628758" cy="2096806"/>
          </a:xfrm>
          <a:prstGeom prst="rect">
            <a:avLst/>
          </a:prstGeom>
          <a:noFill/>
          <a:ln>
            <a:noFill/>
          </a:ln>
        </p:spPr>
      </p:pic>
      <p:pic>
        <p:nvPicPr>
          <p:cNvPr id="290" name="Google Shape;290;p28"/>
          <p:cNvPicPr preferRelativeResize="0"/>
          <p:nvPr/>
        </p:nvPicPr>
        <p:blipFill rotWithShape="1">
          <a:blip r:embed="rId7">
            <a:alphaModFix/>
          </a:blip>
          <a:srcRect b="0" l="0" r="0" t="0"/>
          <a:stretch/>
        </p:blipFill>
        <p:spPr>
          <a:xfrm>
            <a:off x="5937693" y="4352109"/>
            <a:ext cx="5876370" cy="218904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9"/>
          <p:cNvSpPr txBox="1"/>
          <p:nvPr/>
        </p:nvSpPr>
        <p:spPr>
          <a:xfrm>
            <a:off x="189334" y="4539810"/>
            <a:ext cx="3545365" cy="323165"/>
          </a:xfrm>
          <a:prstGeom prst="rect">
            <a:avLst/>
          </a:prstGeom>
          <a:blipFill rotWithShape="1">
            <a:blip r:embed="rId3">
              <a:alphaModFix/>
            </a:blip>
            <a:stretch>
              <a:fillRect b="-7406"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96" name="Google Shape;296;p29"/>
          <p:cNvSpPr txBox="1"/>
          <p:nvPr/>
        </p:nvSpPr>
        <p:spPr>
          <a:xfrm>
            <a:off x="6955401" y="4565877"/>
            <a:ext cx="3545365" cy="323165"/>
          </a:xfrm>
          <a:prstGeom prst="rect">
            <a:avLst/>
          </a:prstGeom>
          <a:blipFill rotWithShape="1">
            <a:blip r:embed="rId4">
              <a:alphaModFix/>
            </a:blip>
            <a:stretch>
              <a:fillRect b="-1538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97" name="Google Shape;297;p29"/>
          <p:cNvSpPr txBox="1"/>
          <p:nvPr/>
        </p:nvSpPr>
        <p:spPr>
          <a:xfrm>
            <a:off x="0" y="0"/>
            <a:ext cx="10515600" cy="62342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200"/>
              <a:buFont typeface="Calibri"/>
              <a:buNone/>
            </a:pPr>
            <a:r>
              <a:rPr b="1" lang="en-US" sz="3200" u="sng">
                <a:solidFill>
                  <a:schemeClr val="dk1"/>
                </a:solidFill>
                <a:latin typeface="Calibri"/>
                <a:ea typeface="Calibri"/>
                <a:cs typeface="Calibri"/>
                <a:sym typeface="Calibri"/>
              </a:rPr>
              <a:t>Results of Model3(continued)</a:t>
            </a:r>
            <a:endParaRPr b="1" sz="3200" u="sng">
              <a:solidFill>
                <a:schemeClr val="dk1"/>
              </a:solidFill>
              <a:latin typeface="Calibri"/>
              <a:ea typeface="Calibri"/>
              <a:cs typeface="Calibri"/>
              <a:sym typeface="Calibri"/>
            </a:endParaRPr>
          </a:p>
        </p:txBody>
      </p:sp>
      <p:sp>
        <p:nvSpPr>
          <p:cNvPr id="298" name="Google Shape;298;p29"/>
          <p:cNvSpPr txBox="1"/>
          <p:nvPr/>
        </p:nvSpPr>
        <p:spPr>
          <a:xfrm>
            <a:off x="95690" y="836217"/>
            <a:ext cx="3545365" cy="323165"/>
          </a:xfrm>
          <a:prstGeom prst="rect">
            <a:avLst/>
          </a:prstGeom>
          <a:blipFill rotWithShape="1">
            <a:blip r:embed="rId5">
              <a:alphaModFix/>
            </a:blip>
            <a:stretch>
              <a:fillRect b="-1110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99" name="Google Shape;299;p29"/>
          <p:cNvSpPr txBox="1"/>
          <p:nvPr/>
        </p:nvSpPr>
        <p:spPr>
          <a:xfrm>
            <a:off x="6955401" y="836217"/>
            <a:ext cx="3816146" cy="323165"/>
          </a:xfrm>
          <a:prstGeom prst="rect">
            <a:avLst/>
          </a:prstGeom>
          <a:blipFill rotWithShape="1">
            <a:blip r:embed="rId6">
              <a:alphaModFix/>
            </a:blip>
            <a:stretch>
              <a:fillRect b="-18517" l="0" r="0" t="-370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pic>
        <p:nvPicPr>
          <p:cNvPr id="300" name="Google Shape;300;p29"/>
          <p:cNvPicPr preferRelativeResize="0"/>
          <p:nvPr/>
        </p:nvPicPr>
        <p:blipFill rotWithShape="1">
          <a:blip r:embed="rId7">
            <a:alphaModFix/>
          </a:blip>
          <a:srcRect b="0" l="0" r="0" t="0"/>
          <a:stretch/>
        </p:blipFill>
        <p:spPr>
          <a:xfrm>
            <a:off x="247810" y="4866730"/>
            <a:ext cx="5259571" cy="1953820"/>
          </a:xfrm>
          <a:prstGeom prst="rect">
            <a:avLst/>
          </a:prstGeom>
          <a:noFill/>
          <a:ln>
            <a:noFill/>
          </a:ln>
        </p:spPr>
      </p:pic>
      <p:pic>
        <p:nvPicPr>
          <p:cNvPr id="301" name="Google Shape;301;p29"/>
          <p:cNvPicPr preferRelativeResize="0"/>
          <p:nvPr/>
        </p:nvPicPr>
        <p:blipFill rotWithShape="1">
          <a:blip r:embed="rId8">
            <a:alphaModFix/>
          </a:blip>
          <a:srcRect b="0" l="0" r="0" t="0"/>
          <a:stretch/>
        </p:blipFill>
        <p:spPr>
          <a:xfrm>
            <a:off x="7053216" y="4831942"/>
            <a:ext cx="5138784" cy="1988608"/>
          </a:xfrm>
          <a:prstGeom prst="rect">
            <a:avLst/>
          </a:prstGeom>
          <a:noFill/>
          <a:ln>
            <a:noFill/>
          </a:ln>
        </p:spPr>
      </p:pic>
      <p:pic>
        <p:nvPicPr>
          <p:cNvPr id="302" name="Google Shape;302;p29"/>
          <p:cNvPicPr preferRelativeResize="0"/>
          <p:nvPr/>
        </p:nvPicPr>
        <p:blipFill rotWithShape="1">
          <a:blip r:embed="rId9">
            <a:alphaModFix/>
          </a:blip>
          <a:srcRect b="0" l="0" r="0" t="0"/>
          <a:stretch/>
        </p:blipFill>
        <p:spPr>
          <a:xfrm>
            <a:off x="95690" y="1181354"/>
            <a:ext cx="6108085" cy="3124832"/>
          </a:xfrm>
          <a:prstGeom prst="rect">
            <a:avLst/>
          </a:prstGeom>
          <a:noFill/>
          <a:ln>
            <a:noFill/>
          </a:ln>
        </p:spPr>
      </p:pic>
      <p:pic>
        <p:nvPicPr>
          <p:cNvPr id="303" name="Google Shape;303;p29"/>
          <p:cNvPicPr preferRelativeResize="0"/>
          <p:nvPr/>
        </p:nvPicPr>
        <p:blipFill rotWithShape="1">
          <a:blip r:embed="rId10">
            <a:alphaModFix/>
          </a:blip>
          <a:srcRect b="0" l="0" r="0" t="0"/>
          <a:stretch/>
        </p:blipFill>
        <p:spPr>
          <a:xfrm>
            <a:off x="7053216" y="1152085"/>
            <a:ext cx="3646967" cy="318336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0"/>
          <p:cNvSpPr txBox="1"/>
          <p:nvPr>
            <p:ph idx="1" type="body"/>
          </p:nvPr>
        </p:nvSpPr>
        <p:spPr>
          <a:xfrm>
            <a:off x="106326" y="595424"/>
            <a:ext cx="11247474" cy="2389514"/>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1600"/>
              <a:buNone/>
            </a:pPr>
            <a:r>
              <a:rPr b="1" lang="en-US" sz="1600" u="sng"/>
              <a:t>Settings of Model 4:</a:t>
            </a:r>
            <a:endParaRPr/>
          </a:p>
          <a:p>
            <a:pPr indent="-228600" lvl="0" marL="228600" rtl="0" algn="l">
              <a:lnSpc>
                <a:spcPct val="90000"/>
              </a:lnSpc>
              <a:spcBef>
                <a:spcPts val="1000"/>
              </a:spcBef>
              <a:spcAft>
                <a:spcPts val="0"/>
              </a:spcAft>
              <a:buClr>
                <a:schemeClr val="dk1"/>
              </a:buClr>
              <a:buSzPts val="1600"/>
              <a:buChar char="•"/>
            </a:pPr>
            <a:r>
              <a:rPr lang="en-US" sz="1600"/>
              <a:t>Student_t Uninformative Priors for this models choosen are as follows:</a:t>
            </a:r>
            <a:endParaRPr/>
          </a:p>
          <a:p>
            <a:pPr indent="-127000" lvl="0" marL="228600" rtl="0" algn="l">
              <a:lnSpc>
                <a:spcPct val="90000"/>
              </a:lnSpc>
              <a:spcBef>
                <a:spcPts val="1000"/>
              </a:spcBef>
              <a:spcAft>
                <a:spcPts val="0"/>
              </a:spcAft>
              <a:buClr>
                <a:schemeClr val="dk1"/>
              </a:buClr>
              <a:buSzPts val="1600"/>
              <a:buNone/>
            </a:pPr>
            <a:r>
              <a:t/>
            </a:r>
            <a:endParaRPr sz="1600"/>
          </a:p>
          <a:p>
            <a:pPr indent="0" lvl="0" marL="0" rtl="0" algn="l">
              <a:lnSpc>
                <a:spcPct val="90000"/>
              </a:lnSpc>
              <a:spcBef>
                <a:spcPts val="1000"/>
              </a:spcBef>
              <a:spcAft>
                <a:spcPts val="0"/>
              </a:spcAft>
              <a:buClr>
                <a:schemeClr val="dk1"/>
              </a:buClr>
              <a:buSzPts val="1600"/>
              <a:buNone/>
            </a:pPr>
            <a:r>
              <a:t/>
            </a:r>
            <a:endParaRPr sz="1600"/>
          </a:p>
          <a:p>
            <a:pPr indent="-228600" lvl="0" marL="228600" rtl="0" algn="l">
              <a:lnSpc>
                <a:spcPct val="90000"/>
              </a:lnSpc>
              <a:spcBef>
                <a:spcPts val="1000"/>
              </a:spcBef>
              <a:spcAft>
                <a:spcPts val="0"/>
              </a:spcAft>
              <a:buClr>
                <a:schemeClr val="dk1"/>
              </a:buClr>
              <a:buSzPts val="1600"/>
              <a:buChar char="•"/>
            </a:pPr>
            <a:r>
              <a:rPr lang="en-US" sz="1600"/>
              <a:t>No of Iterations:50,000</a:t>
            </a:r>
            <a:endParaRPr/>
          </a:p>
          <a:p>
            <a:pPr indent="-228600" lvl="0" marL="228600" rtl="0" algn="l">
              <a:lnSpc>
                <a:spcPct val="90000"/>
              </a:lnSpc>
              <a:spcBef>
                <a:spcPts val="1000"/>
              </a:spcBef>
              <a:spcAft>
                <a:spcPts val="0"/>
              </a:spcAft>
              <a:buClr>
                <a:schemeClr val="dk1"/>
              </a:buClr>
              <a:buSzPts val="1600"/>
              <a:buChar char="•"/>
            </a:pPr>
            <a:r>
              <a:rPr lang="en-US" sz="1600"/>
              <a:t>Warmup/Burnin Period:10,000</a:t>
            </a:r>
            <a:endParaRPr/>
          </a:p>
          <a:p>
            <a:pPr indent="-228600" lvl="0" marL="228600" rtl="0" algn="l">
              <a:lnSpc>
                <a:spcPct val="90000"/>
              </a:lnSpc>
              <a:spcBef>
                <a:spcPts val="1000"/>
              </a:spcBef>
              <a:spcAft>
                <a:spcPts val="0"/>
              </a:spcAft>
              <a:buClr>
                <a:schemeClr val="dk1"/>
              </a:buClr>
              <a:buSzPts val="1600"/>
              <a:buChar char="•"/>
            </a:pPr>
            <a:r>
              <a:rPr lang="en-US" sz="1600"/>
              <a:t>Thinning Steps: 5; Chains=3</a:t>
            </a:r>
            <a:endParaRPr/>
          </a:p>
          <a:p>
            <a:pPr indent="0" lvl="0" marL="0" rtl="0" algn="l">
              <a:lnSpc>
                <a:spcPct val="90000"/>
              </a:lnSpc>
              <a:spcBef>
                <a:spcPts val="1000"/>
              </a:spcBef>
              <a:spcAft>
                <a:spcPts val="0"/>
              </a:spcAft>
              <a:buClr>
                <a:schemeClr val="dk1"/>
              </a:buClr>
              <a:buSzPts val="1600"/>
              <a:buNone/>
            </a:pPr>
            <a:r>
              <a:t/>
            </a:r>
            <a:endParaRPr sz="1600"/>
          </a:p>
        </p:txBody>
      </p:sp>
      <p:sp>
        <p:nvSpPr>
          <p:cNvPr id="309" name="Google Shape;309;p30"/>
          <p:cNvSpPr txBox="1"/>
          <p:nvPr/>
        </p:nvSpPr>
        <p:spPr>
          <a:xfrm>
            <a:off x="0" y="0"/>
            <a:ext cx="10515600" cy="62342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200"/>
              <a:buFont typeface="Calibri"/>
              <a:buNone/>
            </a:pPr>
            <a:r>
              <a:rPr b="1" lang="en-US" sz="3200" u="sng">
                <a:solidFill>
                  <a:schemeClr val="dk1"/>
                </a:solidFill>
                <a:latin typeface="Calibri"/>
                <a:ea typeface="Calibri"/>
                <a:cs typeface="Calibri"/>
                <a:sym typeface="Calibri"/>
              </a:rPr>
              <a:t>Results of Model4</a:t>
            </a:r>
            <a:endParaRPr b="1" sz="3200" u="sng">
              <a:solidFill>
                <a:schemeClr val="dk1"/>
              </a:solidFill>
              <a:latin typeface="Calibri"/>
              <a:ea typeface="Calibri"/>
              <a:cs typeface="Calibri"/>
              <a:sym typeface="Calibri"/>
            </a:endParaRPr>
          </a:p>
        </p:txBody>
      </p:sp>
      <p:sp>
        <p:nvSpPr>
          <p:cNvPr id="310" name="Google Shape;310;p30"/>
          <p:cNvSpPr txBox="1"/>
          <p:nvPr/>
        </p:nvSpPr>
        <p:spPr>
          <a:xfrm>
            <a:off x="0" y="3106839"/>
            <a:ext cx="1738873" cy="230832"/>
          </a:xfrm>
          <a:prstGeom prst="rect">
            <a:avLst/>
          </a:prstGeom>
          <a:blipFill rotWithShape="1">
            <a:blip r:embed="rId3">
              <a:alphaModFix/>
            </a:blip>
            <a:stretch>
              <a:fillRect b="-29998" l="-2189" r="-1459" t="-9997"/>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aphicFrame>
        <p:nvGraphicFramePr>
          <p:cNvPr id="311" name="Google Shape;311;p30"/>
          <p:cNvGraphicFramePr/>
          <p:nvPr/>
        </p:nvGraphicFramePr>
        <p:xfrm>
          <a:off x="435935" y="1218844"/>
          <a:ext cx="3000000" cy="3000000"/>
        </p:xfrm>
        <a:graphic>
          <a:graphicData uri="http://schemas.openxmlformats.org/drawingml/2006/table">
            <a:tbl>
              <a:tblPr bandRow="1" firstRow="1">
                <a:noFill/>
                <a:tableStyleId>{6CB5ECA9-239A-49B2-8E2E-413787F6089F}</a:tableStyleId>
              </a:tblPr>
              <a:tblGrid>
                <a:gridCol w="2192850"/>
                <a:gridCol w="2192850"/>
                <a:gridCol w="2192850"/>
                <a:gridCol w="2192850"/>
                <a:gridCol w="2252825"/>
              </a:tblGrid>
              <a:tr h="274325">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274325">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bl>
          </a:graphicData>
        </a:graphic>
      </p:graphicFrame>
      <p:pic>
        <p:nvPicPr>
          <p:cNvPr id="312" name="Google Shape;312;p30"/>
          <p:cNvPicPr preferRelativeResize="0"/>
          <p:nvPr/>
        </p:nvPicPr>
        <p:blipFill rotWithShape="1">
          <a:blip r:embed="rId4">
            <a:alphaModFix/>
          </a:blip>
          <a:srcRect b="0" l="0" r="0" t="0"/>
          <a:stretch/>
        </p:blipFill>
        <p:spPr>
          <a:xfrm>
            <a:off x="0" y="3517028"/>
            <a:ext cx="6156099" cy="2904782"/>
          </a:xfrm>
          <a:prstGeom prst="rect">
            <a:avLst/>
          </a:prstGeom>
          <a:noFill/>
          <a:ln>
            <a:noFill/>
          </a:ln>
        </p:spPr>
      </p:pic>
      <p:pic>
        <p:nvPicPr>
          <p:cNvPr id="313" name="Google Shape;313;p30"/>
          <p:cNvPicPr preferRelativeResize="0"/>
          <p:nvPr/>
        </p:nvPicPr>
        <p:blipFill rotWithShape="1">
          <a:blip r:embed="rId5">
            <a:alphaModFix/>
          </a:blip>
          <a:srcRect b="0" l="0" r="0" t="0"/>
          <a:stretch/>
        </p:blipFill>
        <p:spPr>
          <a:xfrm>
            <a:off x="6163454" y="3337671"/>
            <a:ext cx="6028546" cy="308414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1"/>
          <p:cNvSpPr txBox="1"/>
          <p:nvPr/>
        </p:nvSpPr>
        <p:spPr>
          <a:xfrm>
            <a:off x="189334" y="4539810"/>
            <a:ext cx="3545365" cy="323165"/>
          </a:xfrm>
          <a:prstGeom prst="rect">
            <a:avLst/>
          </a:prstGeom>
          <a:blipFill rotWithShape="1">
            <a:blip r:embed="rId3">
              <a:alphaModFix/>
            </a:blip>
            <a:stretch>
              <a:fillRect b="-7406"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19" name="Google Shape;319;p31"/>
          <p:cNvSpPr txBox="1"/>
          <p:nvPr/>
        </p:nvSpPr>
        <p:spPr>
          <a:xfrm>
            <a:off x="6764015" y="4539810"/>
            <a:ext cx="3545365" cy="323165"/>
          </a:xfrm>
          <a:prstGeom prst="rect">
            <a:avLst/>
          </a:prstGeom>
          <a:blipFill rotWithShape="1">
            <a:blip r:embed="rId4">
              <a:alphaModFix/>
            </a:blip>
            <a:stretch>
              <a:fillRect b="-7406"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20" name="Google Shape;320;p31"/>
          <p:cNvSpPr txBox="1"/>
          <p:nvPr/>
        </p:nvSpPr>
        <p:spPr>
          <a:xfrm>
            <a:off x="0" y="0"/>
            <a:ext cx="10515600" cy="62342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200"/>
              <a:buFont typeface="Calibri"/>
              <a:buNone/>
            </a:pPr>
            <a:r>
              <a:rPr b="1" lang="en-US" sz="3200" u="sng">
                <a:solidFill>
                  <a:schemeClr val="dk1"/>
                </a:solidFill>
                <a:latin typeface="Calibri"/>
                <a:ea typeface="Calibri"/>
                <a:cs typeface="Calibri"/>
                <a:sym typeface="Calibri"/>
              </a:rPr>
              <a:t>Results of Model4(continued)</a:t>
            </a:r>
            <a:endParaRPr b="1" sz="3200" u="sng">
              <a:solidFill>
                <a:schemeClr val="dk1"/>
              </a:solidFill>
              <a:latin typeface="Calibri"/>
              <a:ea typeface="Calibri"/>
              <a:cs typeface="Calibri"/>
              <a:sym typeface="Calibri"/>
            </a:endParaRPr>
          </a:p>
        </p:txBody>
      </p:sp>
      <p:sp>
        <p:nvSpPr>
          <p:cNvPr id="321" name="Google Shape;321;p31"/>
          <p:cNvSpPr txBox="1"/>
          <p:nvPr/>
        </p:nvSpPr>
        <p:spPr>
          <a:xfrm>
            <a:off x="95690" y="836217"/>
            <a:ext cx="3545365" cy="323165"/>
          </a:xfrm>
          <a:prstGeom prst="rect">
            <a:avLst/>
          </a:prstGeom>
          <a:blipFill rotWithShape="1">
            <a:blip r:embed="rId5">
              <a:alphaModFix/>
            </a:blip>
            <a:stretch>
              <a:fillRect b="-11109"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322" name="Google Shape;322;p31"/>
          <p:cNvSpPr txBox="1"/>
          <p:nvPr/>
        </p:nvSpPr>
        <p:spPr>
          <a:xfrm>
            <a:off x="6955401" y="836217"/>
            <a:ext cx="3816146" cy="323165"/>
          </a:xfrm>
          <a:prstGeom prst="rect">
            <a:avLst/>
          </a:prstGeom>
          <a:blipFill rotWithShape="1">
            <a:blip r:embed="rId6">
              <a:alphaModFix/>
            </a:blip>
            <a:stretch>
              <a:fillRect b="-18517" l="0" r="0" t="-370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pic>
        <p:nvPicPr>
          <p:cNvPr id="323" name="Google Shape;323;p31"/>
          <p:cNvPicPr preferRelativeResize="0"/>
          <p:nvPr/>
        </p:nvPicPr>
        <p:blipFill rotWithShape="1">
          <a:blip r:embed="rId7">
            <a:alphaModFix/>
          </a:blip>
          <a:srcRect b="0" l="0" r="0" t="0"/>
          <a:stretch/>
        </p:blipFill>
        <p:spPr>
          <a:xfrm>
            <a:off x="191609" y="1277333"/>
            <a:ext cx="6228898" cy="3186638"/>
          </a:xfrm>
          <a:prstGeom prst="rect">
            <a:avLst/>
          </a:prstGeom>
          <a:noFill/>
          <a:ln>
            <a:noFill/>
          </a:ln>
        </p:spPr>
      </p:pic>
      <p:pic>
        <p:nvPicPr>
          <p:cNvPr id="324" name="Google Shape;324;p31"/>
          <p:cNvPicPr preferRelativeResize="0"/>
          <p:nvPr/>
        </p:nvPicPr>
        <p:blipFill rotWithShape="1">
          <a:blip r:embed="rId8">
            <a:alphaModFix/>
          </a:blip>
          <a:srcRect b="0" l="0" r="0" t="0"/>
          <a:stretch/>
        </p:blipFill>
        <p:spPr>
          <a:xfrm>
            <a:off x="258563" y="4862975"/>
            <a:ext cx="5086569" cy="1959138"/>
          </a:xfrm>
          <a:prstGeom prst="rect">
            <a:avLst/>
          </a:prstGeom>
          <a:noFill/>
          <a:ln>
            <a:noFill/>
          </a:ln>
        </p:spPr>
      </p:pic>
      <p:pic>
        <p:nvPicPr>
          <p:cNvPr id="325" name="Google Shape;325;p31"/>
          <p:cNvPicPr preferRelativeResize="0"/>
          <p:nvPr/>
        </p:nvPicPr>
        <p:blipFill rotWithShape="1">
          <a:blip r:embed="rId9">
            <a:alphaModFix/>
          </a:blip>
          <a:srcRect b="0" l="0" r="0" t="0"/>
          <a:stretch/>
        </p:blipFill>
        <p:spPr>
          <a:xfrm>
            <a:off x="6955401" y="4862975"/>
            <a:ext cx="5047265" cy="1945393"/>
          </a:xfrm>
          <a:prstGeom prst="rect">
            <a:avLst/>
          </a:prstGeom>
          <a:noFill/>
          <a:ln>
            <a:noFill/>
          </a:ln>
        </p:spPr>
      </p:pic>
      <p:pic>
        <p:nvPicPr>
          <p:cNvPr id="326" name="Google Shape;326;p31"/>
          <p:cNvPicPr preferRelativeResize="0"/>
          <p:nvPr/>
        </p:nvPicPr>
        <p:blipFill rotWithShape="1">
          <a:blip r:embed="rId10">
            <a:alphaModFix/>
          </a:blip>
          <a:srcRect b="0" l="0" r="0" t="0"/>
          <a:stretch/>
        </p:blipFill>
        <p:spPr>
          <a:xfrm>
            <a:off x="6955402" y="1151534"/>
            <a:ext cx="4427302" cy="331243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idx="1" type="body"/>
          </p:nvPr>
        </p:nvSpPr>
        <p:spPr>
          <a:xfrm>
            <a:off x="205409" y="3522048"/>
            <a:ext cx="11390243" cy="2802833"/>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000"/>
              <a:buChar char="•"/>
            </a:pPr>
            <a:r>
              <a:rPr lang="en-US" sz="2000"/>
              <a:t>This dataset of car insurance claim has originally two target variables </a:t>
            </a:r>
            <a:endParaRPr/>
          </a:p>
          <a:p>
            <a:pPr indent="-228600" lvl="1" marL="685800" rtl="0" algn="l">
              <a:lnSpc>
                <a:spcPct val="90000"/>
              </a:lnSpc>
              <a:spcBef>
                <a:spcPts val="500"/>
              </a:spcBef>
              <a:spcAft>
                <a:spcPts val="0"/>
              </a:spcAft>
              <a:buClr>
                <a:schemeClr val="dk1"/>
              </a:buClr>
              <a:buSzPts val="2000"/>
              <a:buChar char="•"/>
            </a:pPr>
            <a:r>
              <a:rPr lang="en-US" sz="2000"/>
              <a:t>Binary variable: whether claim has passed (Yes or No)</a:t>
            </a:r>
            <a:endParaRPr/>
          </a:p>
          <a:p>
            <a:pPr indent="-228600" lvl="0" marL="228600" rtl="0" algn="l">
              <a:lnSpc>
                <a:spcPct val="90000"/>
              </a:lnSpc>
              <a:spcBef>
                <a:spcPts val="1000"/>
              </a:spcBef>
              <a:spcAft>
                <a:spcPts val="0"/>
              </a:spcAft>
              <a:buClr>
                <a:schemeClr val="dk1"/>
              </a:buClr>
              <a:buSzPts val="2000"/>
              <a:buChar char="•"/>
            </a:pPr>
            <a:r>
              <a:rPr lang="en-US" sz="2000"/>
              <a:t>This dataset originally have 25 variables for determining the two target variables </a:t>
            </a:r>
            <a:endParaRPr/>
          </a:p>
          <a:p>
            <a:pPr indent="-228600" lvl="0" marL="228600" rtl="0" algn="l">
              <a:lnSpc>
                <a:spcPct val="90000"/>
              </a:lnSpc>
              <a:spcBef>
                <a:spcPts val="1000"/>
              </a:spcBef>
              <a:spcAft>
                <a:spcPts val="0"/>
              </a:spcAft>
              <a:buClr>
                <a:schemeClr val="dk1"/>
              </a:buClr>
              <a:buSzPts val="2000"/>
              <a:buChar char="•"/>
            </a:pPr>
            <a:r>
              <a:rPr lang="en-US" sz="2000"/>
              <a:t>I have selected 6 major variables for analysis on this project and one target variable for whether claim has passed (Yes or No). I have shortlisted these on basis of following criteria.</a:t>
            </a:r>
            <a:endParaRPr/>
          </a:p>
          <a:p>
            <a:pPr indent="-228600" lvl="1" marL="685800" rtl="0" algn="l">
              <a:lnSpc>
                <a:spcPct val="90000"/>
              </a:lnSpc>
              <a:spcBef>
                <a:spcPts val="500"/>
              </a:spcBef>
              <a:spcAft>
                <a:spcPts val="0"/>
              </a:spcAft>
              <a:buClr>
                <a:schemeClr val="dk1"/>
              </a:buClr>
              <a:buSzPts val="2000"/>
              <a:buChar char="•"/>
            </a:pPr>
            <a:r>
              <a:rPr lang="en-US" sz="2000"/>
              <a:t>The correlation among the variables should be low as possible.</a:t>
            </a:r>
            <a:endParaRPr/>
          </a:p>
          <a:p>
            <a:pPr indent="-228600" lvl="1" marL="685800" rtl="0" algn="l">
              <a:lnSpc>
                <a:spcPct val="90000"/>
              </a:lnSpc>
              <a:spcBef>
                <a:spcPts val="500"/>
              </a:spcBef>
              <a:spcAft>
                <a:spcPts val="0"/>
              </a:spcAft>
              <a:buClr>
                <a:schemeClr val="dk1"/>
              </a:buClr>
              <a:buSzPts val="2000"/>
              <a:buChar char="•"/>
            </a:pPr>
            <a:r>
              <a:rPr lang="en-US" sz="2000"/>
              <a:t>Interesting variables should be included in the analysis to understand them </a:t>
            </a:r>
            <a:endParaRPr/>
          </a:p>
          <a:p>
            <a:pPr indent="0" lvl="1" marL="457200" rtl="0" algn="l">
              <a:lnSpc>
                <a:spcPct val="90000"/>
              </a:lnSpc>
              <a:spcBef>
                <a:spcPts val="500"/>
              </a:spcBef>
              <a:spcAft>
                <a:spcPts val="0"/>
              </a:spcAft>
              <a:buClr>
                <a:schemeClr val="dk1"/>
              </a:buClr>
              <a:buSzPts val="2000"/>
              <a:buNone/>
            </a:pPr>
            <a:r>
              <a:rPr lang="en-US" sz="2000"/>
              <a:t> </a:t>
            </a:r>
            <a:endParaRPr/>
          </a:p>
          <a:p>
            <a:pPr indent="-101600" lvl="0" marL="228600" rtl="0" algn="l">
              <a:lnSpc>
                <a:spcPct val="90000"/>
              </a:lnSpc>
              <a:spcBef>
                <a:spcPts val="1000"/>
              </a:spcBef>
              <a:spcAft>
                <a:spcPts val="0"/>
              </a:spcAft>
              <a:buClr>
                <a:schemeClr val="dk1"/>
              </a:buClr>
              <a:buSzPts val="2000"/>
              <a:buNone/>
            </a:pPr>
            <a:r>
              <a:t/>
            </a:r>
            <a:endParaRPr sz="2000"/>
          </a:p>
        </p:txBody>
      </p:sp>
      <p:sp>
        <p:nvSpPr>
          <p:cNvPr id="92" name="Google Shape;92;p14"/>
          <p:cNvSpPr txBox="1"/>
          <p:nvPr>
            <p:ph type="title"/>
          </p:nvPr>
        </p:nvSpPr>
        <p:spPr>
          <a:xfrm>
            <a:off x="0" y="6240"/>
            <a:ext cx="10515600" cy="6234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b="1" lang="en-US" sz="3200" u="sng"/>
              <a:t>Dataset Description &amp; Problem Statement</a:t>
            </a:r>
            <a:endParaRPr b="1" sz="3200" u="sng"/>
          </a:p>
        </p:txBody>
      </p:sp>
      <p:sp>
        <p:nvSpPr>
          <p:cNvPr id="93" name="Google Shape;93;p14"/>
          <p:cNvSpPr txBox="1"/>
          <p:nvPr/>
        </p:nvSpPr>
        <p:spPr>
          <a:xfrm>
            <a:off x="205409" y="2804342"/>
            <a:ext cx="11575774"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000" u="sng" cap="none" strike="noStrike">
                <a:solidFill>
                  <a:schemeClr val="dk1"/>
                </a:solidFill>
                <a:latin typeface="Calibri"/>
                <a:ea typeface="Calibri"/>
                <a:cs typeface="Calibri"/>
                <a:sym typeface="Calibri"/>
                <a:hlinkClick r:id="rId3">
                  <a:extLst>
                    <a:ext uri="{A12FA001-AC4F-418D-AE19-62706E023703}">
                      <ahyp:hlinkClr val="tx"/>
                    </a:ext>
                  </a:extLst>
                </a:hlinkClick>
              </a:rPr>
              <a:t>Source of Dataset:</a:t>
            </a:r>
            <a:r>
              <a:rPr b="0" i="0" lang="en-US" sz="2000" u="sng" cap="none" strike="noStrike">
                <a:solidFill>
                  <a:schemeClr val="dk1"/>
                </a:solidFill>
                <a:latin typeface="Calibri"/>
                <a:ea typeface="Calibri"/>
                <a:cs typeface="Calibri"/>
                <a:sym typeface="Calibri"/>
                <a:hlinkClick r:id="rId4">
                  <a:extLst>
                    <a:ext uri="{A12FA001-AC4F-418D-AE19-62706E023703}">
                      <ahyp:hlinkClr val="tx"/>
                    </a:ext>
                  </a:extLst>
                </a:hlinkClick>
              </a:rPr>
              <a:t> https://www.kaggle.com/code/kerneler/starter-car-insurance-claim-data-62f4f91c-d/data</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sp>
        <p:nvSpPr>
          <p:cNvPr id="94" name="Google Shape;94;p14"/>
          <p:cNvSpPr txBox="1"/>
          <p:nvPr/>
        </p:nvSpPr>
        <p:spPr>
          <a:xfrm>
            <a:off x="205409" y="1005656"/>
            <a:ext cx="11390243" cy="1484884"/>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accent1"/>
              </a:buClr>
              <a:buSzPts val="2000"/>
              <a:buFont typeface="Arial"/>
              <a:buChar char="•"/>
            </a:pPr>
            <a:r>
              <a:rPr b="1" lang="en-US" sz="2000" u="sng">
                <a:solidFill>
                  <a:schemeClr val="accent1"/>
                </a:solidFill>
                <a:latin typeface="Calibri"/>
                <a:ea typeface="Calibri"/>
                <a:cs typeface="Calibri"/>
                <a:sym typeface="Calibri"/>
              </a:rPr>
              <a:t>Problem Statement: Should claim be passed on basis of 6 major variables ? </a:t>
            </a:r>
            <a:endParaRPr/>
          </a:p>
          <a:p>
            <a:pPr indent="-228600" lvl="0" marL="228600" marR="0" rtl="0" algn="l">
              <a:lnSpc>
                <a:spcPct val="90000"/>
              </a:lnSpc>
              <a:spcBef>
                <a:spcPts val="1000"/>
              </a:spcBef>
              <a:spcAft>
                <a:spcPts val="0"/>
              </a:spcAft>
              <a:buClr>
                <a:schemeClr val="dk1"/>
              </a:buClr>
              <a:buSzPts val="2000"/>
              <a:buFont typeface="Arial"/>
              <a:buChar char="•"/>
            </a:pPr>
            <a:r>
              <a:rPr b="0" lang="en-US" sz="2000" u="none">
                <a:solidFill>
                  <a:schemeClr val="dk1"/>
                </a:solidFill>
                <a:latin typeface="Calibri"/>
                <a:ea typeface="Calibri"/>
                <a:cs typeface="Calibri"/>
                <a:sym typeface="Calibri"/>
              </a:rPr>
              <a:t>Major car insurance companies have this issue that whether the claim must be passed or not, the data driven decision would give them edge over their competitors and also satisfy their customers</a:t>
            </a:r>
            <a:endParaRPr/>
          </a:p>
          <a:p>
            <a:pPr indent="-228600" lvl="0" marL="228600" marR="0" rtl="0" algn="l">
              <a:lnSpc>
                <a:spcPct val="90000"/>
              </a:lnSpc>
              <a:spcBef>
                <a:spcPts val="1000"/>
              </a:spcBef>
              <a:spcAft>
                <a:spcPts val="0"/>
              </a:spcAft>
              <a:buClr>
                <a:schemeClr val="dk1"/>
              </a:buClr>
              <a:buSzPts val="2000"/>
              <a:buFont typeface="Arial"/>
              <a:buChar char="•"/>
            </a:pPr>
            <a:r>
              <a:rPr b="0" lang="en-US" sz="2000" u="none">
                <a:solidFill>
                  <a:schemeClr val="dk1"/>
                </a:solidFill>
                <a:latin typeface="Calibri"/>
                <a:ea typeface="Calibri"/>
                <a:cs typeface="Calibri"/>
                <a:sym typeface="Calibri"/>
              </a:rPr>
              <a:t>Also it is interesting to know for the car owner what are the chances that my claim is passed ?</a:t>
            </a:r>
            <a:endParaRPr/>
          </a:p>
          <a:p>
            <a:pPr indent="0" lvl="1" marL="457200" marR="0" rtl="0" algn="l">
              <a:lnSpc>
                <a:spcPct val="90000"/>
              </a:lnSpc>
              <a:spcBef>
                <a:spcPts val="500"/>
              </a:spcBef>
              <a:spcAft>
                <a:spcPts val="0"/>
              </a:spcAft>
              <a:buClr>
                <a:schemeClr val="dk1"/>
              </a:buClr>
              <a:buSzPts val="2000"/>
              <a:buFont typeface="Arial"/>
              <a:buNone/>
            </a:pPr>
            <a:r>
              <a:t/>
            </a:r>
            <a:endParaRPr b="1" i="0" sz="2000" u="none" cap="none" strike="noStrike">
              <a:solidFill>
                <a:schemeClr val="accent1"/>
              </a:solidFill>
              <a:latin typeface="Calibri"/>
              <a:ea typeface="Calibri"/>
              <a:cs typeface="Calibri"/>
              <a:sym typeface="Calibri"/>
            </a:endParaRPr>
          </a:p>
          <a:p>
            <a:pPr indent="-101600" lvl="0" marL="228600" marR="0" rtl="0" algn="l">
              <a:lnSpc>
                <a:spcPct val="90000"/>
              </a:lnSpc>
              <a:spcBef>
                <a:spcPts val="1000"/>
              </a:spcBef>
              <a:spcAft>
                <a:spcPts val="0"/>
              </a:spcAft>
              <a:buClr>
                <a:schemeClr val="dk1"/>
              </a:buClr>
              <a:buSzPts val="2000"/>
              <a:buFont typeface="Arial"/>
              <a:buNone/>
            </a:pPr>
            <a:r>
              <a:t/>
            </a:r>
            <a:endParaRPr b="1" sz="2000" u="none">
              <a:solidFill>
                <a:schemeClr val="accen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2"/>
          <p:cNvSpPr txBox="1"/>
          <p:nvPr/>
        </p:nvSpPr>
        <p:spPr>
          <a:xfrm>
            <a:off x="0" y="0"/>
            <a:ext cx="10515600" cy="62342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200"/>
              <a:buFont typeface="Calibri"/>
              <a:buNone/>
            </a:pPr>
            <a:r>
              <a:rPr b="1" lang="en-US" sz="3200" u="sng">
                <a:solidFill>
                  <a:schemeClr val="dk1"/>
                </a:solidFill>
                <a:latin typeface="Calibri"/>
                <a:ea typeface="Calibri"/>
                <a:cs typeface="Calibri"/>
                <a:sym typeface="Calibri"/>
              </a:rPr>
              <a:t>Conclusions.</a:t>
            </a:r>
            <a:endParaRPr b="1" sz="3200" u="sng">
              <a:solidFill>
                <a:schemeClr val="dk1"/>
              </a:solidFill>
              <a:latin typeface="Calibri"/>
              <a:ea typeface="Calibri"/>
              <a:cs typeface="Calibri"/>
              <a:sym typeface="Calibri"/>
            </a:endParaRPr>
          </a:p>
        </p:txBody>
      </p:sp>
      <p:graphicFrame>
        <p:nvGraphicFramePr>
          <p:cNvPr id="332" name="Google Shape;332;p32"/>
          <p:cNvGraphicFramePr/>
          <p:nvPr/>
        </p:nvGraphicFramePr>
        <p:xfrm>
          <a:off x="1807027" y="618954"/>
          <a:ext cx="3000000" cy="3000000"/>
        </p:xfrm>
        <a:graphic>
          <a:graphicData uri="http://schemas.openxmlformats.org/drawingml/2006/table">
            <a:tbl>
              <a:tblPr bandRow="1" firstRow="1">
                <a:noFill/>
                <a:tableStyleId>{6CB5ECA9-239A-49B2-8E2E-413787F6089F}</a:tableStyleId>
              </a:tblPr>
              <a:tblGrid>
                <a:gridCol w="2321325"/>
                <a:gridCol w="1418900"/>
                <a:gridCol w="1156150"/>
                <a:gridCol w="903900"/>
                <a:gridCol w="1975950"/>
              </a:tblGrid>
              <a:tr h="370850">
                <a:tc>
                  <a:txBody>
                    <a:bodyPr/>
                    <a:lstStyle/>
                    <a:p>
                      <a:pPr indent="0" lvl="0" marL="0" marR="0" rtl="0" algn="l">
                        <a:spcBef>
                          <a:spcPts val="0"/>
                        </a:spcBef>
                        <a:spcAft>
                          <a:spcPts val="0"/>
                        </a:spcAft>
                        <a:buNone/>
                      </a:pPr>
                      <a:r>
                        <a:rPr lang="en-US" sz="1500"/>
                        <a:t>Model</a:t>
                      </a:r>
                      <a:endParaRPr/>
                    </a:p>
                  </a:txBody>
                  <a:tcPr marT="45725" marB="45725" marR="91450" marL="91450"/>
                </a:tc>
                <a:tc>
                  <a:txBody>
                    <a:bodyPr/>
                    <a:lstStyle/>
                    <a:p>
                      <a:pPr indent="0" lvl="0" marL="0" marR="0" rtl="0" algn="l">
                        <a:spcBef>
                          <a:spcPts val="0"/>
                        </a:spcBef>
                        <a:spcAft>
                          <a:spcPts val="0"/>
                        </a:spcAft>
                        <a:buNone/>
                      </a:pPr>
                      <a:r>
                        <a:rPr lang="en-US" sz="1500"/>
                        <a:t>Prior</a:t>
                      </a:r>
                      <a:endParaRPr/>
                    </a:p>
                  </a:txBody>
                  <a:tcPr marT="45725" marB="45725" marR="91450" marL="91450"/>
                </a:tc>
                <a:tc>
                  <a:txBody>
                    <a:bodyPr/>
                    <a:lstStyle/>
                    <a:p>
                      <a:pPr indent="0" lvl="0" marL="0" marR="0" rtl="0" algn="l">
                        <a:spcBef>
                          <a:spcPts val="0"/>
                        </a:spcBef>
                        <a:spcAft>
                          <a:spcPts val="0"/>
                        </a:spcAft>
                        <a:buNone/>
                      </a:pPr>
                      <a:r>
                        <a:rPr lang="en-US" sz="1500"/>
                        <a:t>Prior Type</a:t>
                      </a:r>
                      <a:endParaRPr/>
                    </a:p>
                  </a:txBody>
                  <a:tcPr marT="45725" marB="45725" marR="91450" marL="91450"/>
                </a:tc>
                <a:tc>
                  <a:txBody>
                    <a:bodyPr/>
                    <a:lstStyle/>
                    <a:p>
                      <a:pPr indent="0" lvl="0" marL="0" marR="0" rtl="0" algn="l">
                        <a:spcBef>
                          <a:spcPts val="0"/>
                        </a:spcBef>
                        <a:spcAft>
                          <a:spcPts val="0"/>
                        </a:spcAft>
                        <a:buNone/>
                      </a:pPr>
                      <a:r>
                        <a:rPr lang="en-US" sz="1500"/>
                        <a:t>Accuracy</a:t>
                      </a:r>
                      <a:endParaRPr/>
                    </a:p>
                  </a:txBody>
                  <a:tcPr marT="45725" marB="45725" marR="91450" marL="91450"/>
                </a:tc>
                <a:tc>
                  <a:txBody>
                    <a:bodyPr/>
                    <a:lstStyle/>
                    <a:p>
                      <a:pPr indent="0" lvl="0" marL="0" marR="0" rtl="0" algn="l">
                        <a:spcBef>
                          <a:spcPts val="0"/>
                        </a:spcBef>
                        <a:spcAft>
                          <a:spcPts val="0"/>
                        </a:spcAft>
                        <a:buNone/>
                      </a:pPr>
                      <a:r>
                        <a:rPr lang="en-US" sz="1500"/>
                        <a:t>Confusion Matrix</a:t>
                      </a:r>
                      <a:endParaRPr/>
                    </a:p>
                  </a:txBody>
                  <a:tcPr marT="45725" marB="45725" marR="91450" marL="91450"/>
                </a:tc>
              </a:tr>
              <a:tr h="548650">
                <a:tc>
                  <a:txBody>
                    <a:bodyPr/>
                    <a:lstStyle/>
                    <a:p>
                      <a:pPr indent="0" lvl="0" marL="0" marR="0" rtl="0" algn="l">
                        <a:spcBef>
                          <a:spcPts val="0"/>
                        </a:spcBef>
                        <a:spcAft>
                          <a:spcPts val="0"/>
                        </a:spcAft>
                        <a:buNone/>
                      </a:pPr>
                      <a:r>
                        <a:rPr lang="en-US" sz="1500"/>
                        <a:t>Baseline Logistic Regression</a:t>
                      </a:r>
                      <a:endParaRPr/>
                    </a:p>
                  </a:txBody>
                  <a:tcPr marT="45725" marB="45725" marR="91450" marL="91450"/>
                </a:tc>
                <a:tc>
                  <a:txBody>
                    <a:bodyPr/>
                    <a:lstStyle/>
                    <a:p>
                      <a:pPr indent="0" lvl="0" marL="0" marR="0" rtl="0" algn="l">
                        <a:spcBef>
                          <a:spcPts val="0"/>
                        </a:spcBef>
                        <a:spcAft>
                          <a:spcPts val="0"/>
                        </a:spcAft>
                        <a:buNone/>
                      </a:pPr>
                      <a:r>
                        <a:rPr lang="en-US" sz="1500"/>
                        <a:t>-</a:t>
                      </a:r>
                      <a:endParaRPr/>
                    </a:p>
                  </a:txBody>
                  <a:tcPr marT="45725" marB="45725" marR="91450" marL="91450"/>
                </a:tc>
                <a:tc>
                  <a:txBody>
                    <a:bodyPr/>
                    <a:lstStyle/>
                    <a:p>
                      <a:pPr indent="0" lvl="0" marL="0" marR="0" rtl="0" algn="l">
                        <a:spcBef>
                          <a:spcPts val="0"/>
                        </a:spcBef>
                        <a:spcAft>
                          <a:spcPts val="0"/>
                        </a:spcAft>
                        <a:buNone/>
                      </a:pPr>
                      <a:r>
                        <a:rPr lang="en-US" sz="1500"/>
                        <a:t>-</a:t>
                      </a:r>
                      <a:endParaRPr/>
                    </a:p>
                  </a:txBody>
                  <a:tcPr marT="45725" marB="45725" marR="91450" marL="91450"/>
                </a:tc>
                <a:tc>
                  <a:txBody>
                    <a:bodyPr/>
                    <a:lstStyle/>
                    <a:p>
                      <a:pPr indent="0" lvl="0" marL="0" marR="0" rtl="0" algn="l">
                        <a:spcBef>
                          <a:spcPts val="0"/>
                        </a:spcBef>
                        <a:spcAft>
                          <a:spcPts val="0"/>
                        </a:spcAft>
                        <a:buNone/>
                      </a:pPr>
                      <a:r>
                        <a:rPr lang="en-US" sz="1500"/>
                        <a:t>0.73</a:t>
                      </a:r>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472625">
                <a:tc>
                  <a:txBody>
                    <a:bodyPr/>
                    <a:lstStyle/>
                    <a:p>
                      <a:pPr indent="0" lvl="0" marL="0" marR="0" rtl="0" algn="l">
                        <a:spcBef>
                          <a:spcPts val="0"/>
                        </a:spcBef>
                        <a:spcAft>
                          <a:spcPts val="0"/>
                        </a:spcAft>
                        <a:buNone/>
                      </a:pPr>
                      <a:r>
                        <a:rPr lang="en-US" sz="1500"/>
                        <a:t>Model 1</a:t>
                      </a:r>
                      <a:endParaRPr/>
                    </a:p>
                  </a:txBody>
                  <a:tcPr marT="45725" marB="45725" marR="91450" marL="91450"/>
                </a:tc>
                <a:tc>
                  <a:txBody>
                    <a:bodyPr/>
                    <a:lstStyle/>
                    <a:p>
                      <a:pPr indent="0" lvl="0" marL="0" marR="0" rtl="0" algn="l">
                        <a:spcBef>
                          <a:spcPts val="0"/>
                        </a:spcBef>
                        <a:spcAft>
                          <a:spcPts val="0"/>
                        </a:spcAft>
                        <a:buNone/>
                      </a:pPr>
                      <a:r>
                        <a:rPr lang="en-US" sz="1500"/>
                        <a:t>Uninformative</a:t>
                      </a:r>
                      <a:endParaRPr/>
                    </a:p>
                  </a:txBody>
                  <a:tcPr marT="45725" marB="45725" marR="91450" marL="91450"/>
                </a:tc>
                <a:tc>
                  <a:txBody>
                    <a:bodyPr/>
                    <a:lstStyle/>
                    <a:p>
                      <a:pPr indent="0" lvl="0" marL="0" marR="0" rtl="0" algn="l">
                        <a:spcBef>
                          <a:spcPts val="0"/>
                        </a:spcBef>
                        <a:spcAft>
                          <a:spcPts val="0"/>
                        </a:spcAft>
                        <a:buNone/>
                      </a:pPr>
                      <a:r>
                        <a:rPr lang="en-US" sz="1500"/>
                        <a:t>Normal</a:t>
                      </a:r>
                      <a:endParaRPr/>
                    </a:p>
                  </a:txBody>
                  <a:tcPr marT="45725" marB="45725" marR="91450" marL="91450"/>
                </a:tc>
                <a:tc>
                  <a:txBody>
                    <a:bodyPr/>
                    <a:lstStyle/>
                    <a:p>
                      <a:pPr indent="0" lvl="0" marL="0" marR="0" rtl="0" algn="l">
                        <a:spcBef>
                          <a:spcPts val="0"/>
                        </a:spcBef>
                        <a:spcAft>
                          <a:spcPts val="0"/>
                        </a:spcAft>
                        <a:buNone/>
                      </a:pPr>
                      <a:r>
                        <a:rPr lang="en-US" sz="1500"/>
                        <a:t>0.7453</a:t>
                      </a:r>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472575">
                <a:tc>
                  <a:txBody>
                    <a:bodyPr/>
                    <a:lstStyle/>
                    <a:p>
                      <a:pPr indent="0" lvl="0" marL="0" marR="0" rtl="0" algn="l">
                        <a:spcBef>
                          <a:spcPts val="0"/>
                        </a:spcBef>
                        <a:spcAft>
                          <a:spcPts val="0"/>
                        </a:spcAft>
                        <a:buNone/>
                      </a:pPr>
                      <a:r>
                        <a:rPr lang="en-US" sz="1500"/>
                        <a:t>Model 2</a:t>
                      </a:r>
                      <a:endParaRPr/>
                    </a:p>
                  </a:txBody>
                  <a:tcPr marT="45725" marB="45725" marR="91450" marL="91450"/>
                </a:tc>
                <a:tc>
                  <a:txBody>
                    <a:bodyPr/>
                    <a:lstStyle/>
                    <a:p>
                      <a:pPr indent="0" lvl="0" marL="0" marR="0" rtl="0" algn="l">
                        <a:spcBef>
                          <a:spcPts val="0"/>
                        </a:spcBef>
                        <a:spcAft>
                          <a:spcPts val="0"/>
                        </a:spcAft>
                        <a:buNone/>
                      </a:pPr>
                      <a:r>
                        <a:rPr lang="en-US" sz="1500"/>
                        <a:t>Informative</a:t>
                      </a:r>
                      <a:endParaRPr/>
                    </a:p>
                  </a:txBody>
                  <a:tcPr marT="45725" marB="45725" marR="91450" marL="91450"/>
                </a:tc>
                <a:tc>
                  <a:txBody>
                    <a:bodyPr/>
                    <a:lstStyle/>
                    <a:p>
                      <a:pPr indent="0" lvl="0" marL="0" marR="0" rtl="0" algn="l">
                        <a:spcBef>
                          <a:spcPts val="0"/>
                        </a:spcBef>
                        <a:spcAft>
                          <a:spcPts val="0"/>
                        </a:spcAft>
                        <a:buNone/>
                      </a:pPr>
                      <a:r>
                        <a:rPr lang="en-US" sz="1500"/>
                        <a:t>Normal</a:t>
                      </a:r>
                      <a:endParaRPr/>
                    </a:p>
                  </a:txBody>
                  <a:tcPr marT="45725" marB="45725" marR="91450" marL="91450"/>
                </a:tc>
                <a:tc>
                  <a:txBody>
                    <a:bodyPr/>
                    <a:lstStyle/>
                    <a:p>
                      <a:pPr indent="0" lvl="0" marL="0" marR="0" rtl="0" algn="l">
                        <a:spcBef>
                          <a:spcPts val="0"/>
                        </a:spcBef>
                        <a:spcAft>
                          <a:spcPts val="0"/>
                        </a:spcAft>
                        <a:buNone/>
                      </a:pPr>
                      <a:r>
                        <a:rPr lang="en-US" sz="1500"/>
                        <a:t>0.7305</a:t>
                      </a:r>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477200">
                <a:tc>
                  <a:txBody>
                    <a:bodyPr/>
                    <a:lstStyle/>
                    <a:p>
                      <a:pPr indent="0" lvl="0" marL="0" marR="0" rtl="0" algn="l">
                        <a:spcBef>
                          <a:spcPts val="0"/>
                        </a:spcBef>
                        <a:spcAft>
                          <a:spcPts val="0"/>
                        </a:spcAft>
                        <a:buNone/>
                      </a:pPr>
                      <a:r>
                        <a:rPr lang="en-US" sz="1500"/>
                        <a:t>Model 3</a:t>
                      </a:r>
                      <a:endParaRPr/>
                    </a:p>
                  </a:txBody>
                  <a:tcPr marT="45725" marB="45725" marR="91450" marL="91450"/>
                </a:tc>
                <a:tc>
                  <a:txBody>
                    <a:bodyPr/>
                    <a:lstStyle/>
                    <a:p>
                      <a:pPr indent="0" lvl="0" marL="0" marR="0" rtl="0" algn="l">
                        <a:spcBef>
                          <a:spcPts val="0"/>
                        </a:spcBef>
                        <a:spcAft>
                          <a:spcPts val="0"/>
                        </a:spcAft>
                        <a:buNone/>
                      </a:pPr>
                      <a:r>
                        <a:rPr lang="en-US" sz="1500"/>
                        <a:t>Uninformative</a:t>
                      </a:r>
                      <a:endParaRPr/>
                    </a:p>
                  </a:txBody>
                  <a:tcPr marT="45725" marB="45725" marR="91450" marL="91450"/>
                </a:tc>
                <a:tc>
                  <a:txBody>
                    <a:bodyPr/>
                    <a:lstStyle/>
                    <a:p>
                      <a:pPr indent="0" lvl="0" marL="0" marR="0" rtl="0" algn="l">
                        <a:spcBef>
                          <a:spcPts val="0"/>
                        </a:spcBef>
                        <a:spcAft>
                          <a:spcPts val="0"/>
                        </a:spcAft>
                        <a:buNone/>
                      </a:pPr>
                      <a:r>
                        <a:rPr lang="en-US" sz="1500"/>
                        <a:t>Student_t</a:t>
                      </a:r>
                      <a:endParaRPr sz="1500"/>
                    </a:p>
                  </a:txBody>
                  <a:tcPr marT="45725" marB="45725" marR="91450" marL="91450"/>
                </a:tc>
                <a:tc>
                  <a:txBody>
                    <a:bodyPr/>
                    <a:lstStyle/>
                    <a:p>
                      <a:pPr indent="0" lvl="0" marL="0" marR="0" rtl="0" algn="l">
                        <a:spcBef>
                          <a:spcPts val="0"/>
                        </a:spcBef>
                        <a:spcAft>
                          <a:spcPts val="0"/>
                        </a:spcAft>
                        <a:buNone/>
                      </a:pPr>
                      <a:r>
                        <a:rPr lang="en-US" sz="1500"/>
                        <a:t>0.7226</a:t>
                      </a:r>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472625">
                <a:tc>
                  <a:txBody>
                    <a:bodyPr/>
                    <a:lstStyle/>
                    <a:p>
                      <a:pPr indent="0" lvl="0" marL="0" marR="0" rtl="0" algn="l">
                        <a:spcBef>
                          <a:spcPts val="0"/>
                        </a:spcBef>
                        <a:spcAft>
                          <a:spcPts val="0"/>
                        </a:spcAft>
                        <a:buNone/>
                      </a:pPr>
                      <a:r>
                        <a:rPr lang="en-US" sz="1500"/>
                        <a:t>Model 4</a:t>
                      </a:r>
                      <a:endParaRPr/>
                    </a:p>
                  </a:txBody>
                  <a:tcPr marT="45725" marB="45725" marR="91450" marL="91450"/>
                </a:tc>
                <a:tc>
                  <a:txBody>
                    <a:bodyPr/>
                    <a:lstStyle/>
                    <a:p>
                      <a:pPr indent="0" lvl="0" marL="0" marR="0" rtl="0" algn="l">
                        <a:spcBef>
                          <a:spcPts val="0"/>
                        </a:spcBef>
                        <a:spcAft>
                          <a:spcPts val="0"/>
                        </a:spcAft>
                        <a:buNone/>
                      </a:pPr>
                      <a:r>
                        <a:rPr lang="en-US" sz="1500"/>
                        <a:t>Informative </a:t>
                      </a:r>
                      <a:endParaRPr/>
                    </a:p>
                  </a:txBody>
                  <a:tcPr marT="45725" marB="45725" marR="91450" marL="91450"/>
                </a:tc>
                <a:tc>
                  <a:txBody>
                    <a:bodyPr/>
                    <a:lstStyle/>
                    <a:p>
                      <a:pPr indent="0" lvl="0" marL="0" marR="0" rtl="0" algn="l">
                        <a:spcBef>
                          <a:spcPts val="0"/>
                        </a:spcBef>
                        <a:spcAft>
                          <a:spcPts val="0"/>
                        </a:spcAft>
                        <a:buNone/>
                      </a:pPr>
                      <a:r>
                        <a:rPr lang="en-US" sz="1500"/>
                        <a:t>Student_t</a:t>
                      </a:r>
                      <a:endParaRPr sz="1500"/>
                    </a:p>
                  </a:txBody>
                  <a:tcPr marT="45725" marB="45725" marR="91450" marL="91450"/>
                </a:tc>
                <a:tc>
                  <a:txBody>
                    <a:bodyPr/>
                    <a:lstStyle/>
                    <a:p>
                      <a:pPr indent="0" lvl="0" marL="0" marR="0" rtl="0" algn="l">
                        <a:spcBef>
                          <a:spcPts val="0"/>
                        </a:spcBef>
                        <a:spcAft>
                          <a:spcPts val="0"/>
                        </a:spcAft>
                        <a:buNone/>
                      </a:pPr>
                      <a:r>
                        <a:rPr lang="en-US" sz="1500"/>
                        <a:t>0.7370</a:t>
                      </a:r>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bl>
          </a:graphicData>
        </a:graphic>
      </p:graphicFrame>
      <p:sp>
        <p:nvSpPr>
          <p:cNvPr id="333" name="Google Shape;333;p32"/>
          <p:cNvSpPr txBox="1"/>
          <p:nvPr/>
        </p:nvSpPr>
        <p:spPr>
          <a:xfrm>
            <a:off x="0" y="3429000"/>
            <a:ext cx="10515600" cy="62342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200"/>
              <a:buFont typeface="Calibri"/>
              <a:buNone/>
            </a:pPr>
            <a:r>
              <a:rPr b="1" lang="en-US" sz="3200" u="sng">
                <a:solidFill>
                  <a:schemeClr val="dk1"/>
                </a:solidFill>
                <a:latin typeface="Calibri"/>
                <a:ea typeface="Calibri"/>
                <a:cs typeface="Calibri"/>
                <a:sym typeface="Calibri"/>
              </a:rPr>
              <a:t>Learnings.</a:t>
            </a:r>
            <a:endParaRPr b="1" sz="3200" u="sng">
              <a:solidFill>
                <a:schemeClr val="dk1"/>
              </a:solidFill>
              <a:latin typeface="Calibri"/>
              <a:ea typeface="Calibri"/>
              <a:cs typeface="Calibri"/>
              <a:sym typeface="Calibri"/>
            </a:endParaRPr>
          </a:p>
        </p:txBody>
      </p:sp>
      <p:sp>
        <p:nvSpPr>
          <p:cNvPr id="334" name="Google Shape;334;p32"/>
          <p:cNvSpPr txBox="1"/>
          <p:nvPr/>
        </p:nvSpPr>
        <p:spPr>
          <a:xfrm>
            <a:off x="0" y="3740710"/>
            <a:ext cx="11390243" cy="273843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500"/>
              <a:buFont typeface="Arial"/>
              <a:buNone/>
            </a:pPr>
            <a:r>
              <a:t/>
            </a:r>
            <a:endParaRPr sz="1500">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Bayesian Models are sensitive to the choice of priors.</a:t>
            </a:r>
            <a:endParaRPr/>
          </a:p>
          <a:p>
            <a:pPr indent="-228600" lvl="0" marL="228600" marR="0" rtl="0" algn="l">
              <a:lnSpc>
                <a:spcPct val="90000"/>
              </a:lnSpc>
              <a:spcBef>
                <a:spcPts val="100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Sometimes these uninformative priors are better than using informative once, because we bias ourselves by using informative, they should be taken from some previous studies and information available from domain experts.</a:t>
            </a:r>
            <a:endParaRPr/>
          </a:p>
          <a:p>
            <a:pPr indent="-228600" lvl="0" marL="228600" marR="0" rtl="0" algn="l">
              <a:lnSpc>
                <a:spcPct val="90000"/>
              </a:lnSpc>
              <a:spcBef>
                <a:spcPts val="100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Uninformative works very well but with slight restriction over type of distribution and spread of the variance.</a:t>
            </a:r>
            <a:endParaRPr/>
          </a:p>
          <a:p>
            <a:pPr indent="-228600" lvl="0" marL="228600" marR="0" rtl="0" algn="l">
              <a:lnSpc>
                <a:spcPct val="90000"/>
              </a:lnSpc>
              <a:spcBef>
                <a:spcPts val="100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Thinning Steps and Burn In steps are the important parameters in MCMC diagnosis because it would eventually decide the no of iterations which will directly affect the posterior distribution, which is our main focus during Bayesian analysis.</a:t>
            </a:r>
            <a:endParaRPr/>
          </a:p>
          <a:p>
            <a:pPr indent="-228600" lvl="0" marL="228600" marR="0" rtl="0" algn="l">
              <a:lnSpc>
                <a:spcPct val="90000"/>
              </a:lnSpc>
              <a:spcBef>
                <a:spcPts val="100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Whenever we deal with real world dataset, it comes lots of bias, which require extensive work over removing outliers without actual losing any critical information from data. Important steps of data cleaning and data preprocessing should not be missed and should be done thoroughly otherwise there can be mistakes in assumptions of the model.</a:t>
            </a:r>
            <a:endParaRPr/>
          </a:p>
          <a:p>
            <a:pPr indent="0" lvl="0" marL="0" marR="0" rtl="0" algn="l">
              <a:lnSpc>
                <a:spcPct val="90000"/>
              </a:lnSpc>
              <a:spcBef>
                <a:spcPts val="1000"/>
              </a:spcBef>
              <a:spcAft>
                <a:spcPts val="0"/>
              </a:spcAft>
              <a:buClr>
                <a:schemeClr val="dk1"/>
              </a:buClr>
              <a:buSzPts val="1500"/>
              <a:buFont typeface="Arial"/>
              <a:buNone/>
            </a:pPr>
            <a:r>
              <a:t/>
            </a:r>
            <a:endParaRPr sz="1500">
              <a:solidFill>
                <a:schemeClr val="dk1"/>
              </a:solidFill>
              <a:latin typeface="Calibri"/>
              <a:ea typeface="Calibri"/>
              <a:cs typeface="Calibri"/>
              <a:sym typeface="Calibri"/>
            </a:endParaRPr>
          </a:p>
          <a:p>
            <a:pPr indent="0" lvl="1" marL="457200" marR="0" rtl="0" algn="l">
              <a:lnSpc>
                <a:spcPct val="90000"/>
              </a:lnSpc>
              <a:spcBef>
                <a:spcPts val="500"/>
              </a:spcBef>
              <a:spcAft>
                <a:spcPts val="0"/>
              </a:spcAft>
              <a:buClr>
                <a:schemeClr val="dk1"/>
              </a:buClr>
              <a:buSzPts val="1500"/>
              <a:buFont typeface="Arial"/>
              <a:buNone/>
            </a:pPr>
            <a:r>
              <a:t/>
            </a:r>
            <a:endParaRPr b="1" i="0" sz="1500" u="none" cap="none" strike="noStrike">
              <a:solidFill>
                <a:schemeClr val="accent1"/>
              </a:solidFill>
              <a:latin typeface="Calibri"/>
              <a:ea typeface="Calibri"/>
              <a:cs typeface="Calibri"/>
              <a:sym typeface="Calibri"/>
            </a:endParaRPr>
          </a:p>
          <a:p>
            <a:pPr indent="-133350" lvl="0" marL="228600" marR="0" rtl="0" algn="l">
              <a:lnSpc>
                <a:spcPct val="90000"/>
              </a:lnSpc>
              <a:spcBef>
                <a:spcPts val="1000"/>
              </a:spcBef>
              <a:spcAft>
                <a:spcPts val="0"/>
              </a:spcAft>
              <a:buClr>
                <a:schemeClr val="dk1"/>
              </a:buClr>
              <a:buSzPts val="1500"/>
              <a:buFont typeface="Arial"/>
              <a:buNone/>
            </a:pPr>
            <a:r>
              <a:t/>
            </a:r>
            <a:endParaRPr b="1" sz="1500">
              <a:solidFill>
                <a:schemeClr val="accent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descr="Table&#10;&#10;Description automatically generated" id="339" name="Google Shape;339;p33"/>
          <p:cNvPicPr preferRelativeResize="0"/>
          <p:nvPr/>
        </p:nvPicPr>
        <p:blipFill rotWithShape="1">
          <a:blip r:embed="rId3">
            <a:alphaModFix/>
          </a:blip>
          <a:srcRect b="0" l="0" r="0" t="0"/>
          <a:stretch/>
        </p:blipFill>
        <p:spPr>
          <a:xfrm>
            <a:off x="0" y="-1"/>
            <a:ext cx="5402364" cy="6858001"/>
          </a:xfrm>
          <a:prstGeom prst="rect">
            <a:avLst/>
          </a:prstGeom>
          <a:noFill/>
          <a:ln>
            <a:noFill/>
          </a:ln>
        </p:spPr>
      </p:pic>
      <p:pic>
        <p:nvPicPr>
          <p:cNvPr descr="Logistic Regression" id="340" name="Google Shape;340;p33"/>
          <p:cNvPicPr preferRelativeResize="0"/>
          <p:nvPr/>
        </p:nvPicPr>
        <p:blipFill rotWithShape="1">
          <a:blip r:embed="rId4">
            <a:alphaModFix/>
          </a:blip>
          <a:srcRect b="0" l="0" r="0" t="0"/>
          <a:stretch/>
        </p:blipFill>
        <p:spPr>
          <a:xfrm>
            <a:off x="5401459" y="0"/>
            <a:ext cx="4055790" cy="2173574"/>
          </a:xfrm>
          <a:prstGeom prst="rect">
            <a:avLst/>
          </a:prstGeom>
          <a:noFill/>
          <a:ln>
            <a:noFill/>
          </a:ln>
        </p:spPr>
      </p:pic>
      <p:pic>
        <p:nvPicPr>
          <p:cNvPr descr="Text, table&#10;&#10;Description automatically generated with medium confidence" id="341" name="Google Shape;341;p33"/>
          <p:cNvPicPr preferRelativeResize="0"/>
          <p:nvPr/>
        </p:nvPicPr>
        <p:blipFill rotWithShape="1">
          <a:blip r:embed="rId5">
            <a:alphaModFix/>
          </a:blip>
          <a:srcRect b="0" l="0" r="0" t="0"/>
          <a:stretch/>
        </p:blipFill>
        <p:spPr>
          <a:xfrm>
            <a:off x="5401460" y="2173574"/>
            <a:ext cx="4793304" cy="46844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4"/>
          <p:cNvSpPr txBox="1"/>
          <p:nvPr>
            <p:ph type="title"/>
          </p:nvPr>
        </p:nvSpPr>
        <p:spPr>
          <a:xfrm>
            <a:off x="377572" y="2766218"/>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i="1" lang="en-US"/>
              <a:t>References:</a:t>
            </a:r>
            <a:endParaRPr i="1"/>
          </a:p>
        </p:txBody>
      </p:sp>
      <p:sp>
        <p:nvSpPr>
          <p:cNvPr id="347" name="Google Shape;347;p34"/>
          <p:cNvSpPr txBox="1"/>
          <p:nvPr>
            <p:ph idx="1" type="body"/>
          </p:nvPr>
        </p:nvSpPr>
        <p:spPr>
          <a:xfrm>
            <a:off x="377572" y="3807669"/>
            <a:ext cx="10515600" cy="2832122"/>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1500"/>
              <a:buChar char="•"/>
            </a:pPr>
            <a:r>
              <a:rPr i="1" lang="en-US" sz="1500" u="sng">
                <a:solidFill>
                  <a:schemeClr val="hlink"/>
                </a:solidFill>
                <a:hlinkClick r:id="rId3"/>
              </a:rPr>
              <a:t>https://avehtari.github.io/modelselection/diabetes.html</a:t>
            </a:r>
            <a:endParaRPr/>
          </a:p>
          <a:p>
            <a:pPr indent="-228600" lvl="0" marL="228600" rtl="0" algn="l">
              <a:lnSpc>
                <a:spcPct val="90000"/>
              </a:lnSpc>
              <a:spcBef>
                <a:spcPts val="1000"/>
              </a:spcBef>
              <a:spcAft>
                <a:spcPts val="0"/>
              </a:spcAft>
              <a:buClr>
                <a:schemeClr val="dk1"/>
              </a:buClr>
              <a:buSzPts val="1500"/>
              <a:buChar char="•"/>
            </a:pPr>
            <a:r>
              <a:rPr i="1" lang="en-US" sz="1500" u="sng">
                <a:solidFill>
                  <a:schemeClr val="hlink"/>
                </a:solidFill>
                <a:hlinkClick r:id="rId4"/>
              </a:rPr>
              <a:t>https://www.bayesrulesbook.com/chapter-13.html</a:t>
            </a:r>
            <a:endParaRPr/>
          </a:p>
          <a:p>
            <a:pPr indent="-228600" lvl="0" marL="228600" rtl="0" algn="l">
              <a:lnSpc>
                <a:spcPct val="90000"/>
              </a:lnSpc>
              <a:spcBef>
                <a:spcPts val="1000"/>
              </a:spcBef>
              <a:spcAft>
                <a:spcPts val="0"/>
              </a:spcAft>
              <a:buClr>
                <a:schemeClr val="dk1"/>
              </a:buClr>
              <a:buSzPts val="1500"/>
              <a:buChar char="•"/>
            </a:pPr>
            <a:r>
              <a:rPr i="1" lang="en-US" sz="1500" u="sng">
                <a:solidFill>
                  <a:schemeClr val="hlink"/>
                </a:solidFill>
                <a:hlinkClick r:id="rId5"/>
              </a:rPr>
              <a:t>https://www.rdocumentation.org/packages/rstanarm/versions/2.21.3/topics/stan_glm</a:t>
            </a:r>
            <a:endParaRPr/>
          </a:p>
          <a:p>
            <a:pPr indent="-228600" lvl="0" marL="228600" rtl="0" algn="l">
              <a:lnSpc>
                <a:spcPct val="90000"/>
              </a:lnSpc>
              <a:spcBef>
                <a:spcPts val="1000"/>
              </a:spcBef>
              <a:spcAft>
                <a:spcPts val="0"/>
              </a:spcAft>
              <a:buClr>
                <a:schemeClr val="dk1"/>
              </a:buClr>
              <a:buSzPts val="1500"/>
              <a:buChar char="•"/>
            </a:pPr>
            <a:r>
              <a:rPr i="1" lang="en-US" sz="1500" u="sng">
                <a:solidFill>
                  <a:schemeClr val="hlink"/>
                </a:solidFill>
                <a:hlinkClick r:id="rId6"/>
              </a:rPr>
              <a:t>https://www.kaggle.com/code/kerneler/starter-car-insurance-claim-data-62f4f91c-d/comments</a:t>
            </a:r>
            <a:endParaRPr i="1" sz="1500"/>
          </a:p>
          <a:p>
            <a:pPr indent="-228600" lvl="0" marL="228600" rtl="0" algn="l">
              <a:lnSpc>
                <a:spcPct val="90000"/>
              </a:lnSpc>
              <a:spcBef>
                <a:spcPts val="1000"/>
              </a:spcBef>
              <a:spcAft>
                <a:spcPts val="0"/>
              </a:spcAft>
              <a:buClr>
                <a:schemeClr val="dk1"/>
              </a:buClr>
              <a:buSzPts val="1500"/>
              <a:buChar char="•"/>
            </a:pPr>
            <a:r>
              <a:rPr i="1" lang="en-US" sz="1500" u="sng">
                <a:solidFill>
                  <a:schemeClr val="hlink"/>
                </a:solidFill>
                <a:hlinkClick r:id="rId7"/>
              </a:rPr>
              <a:t>https://www.kaggle.com/code/kerneler/starter-car-insurance-claim-data-62f4f91c-d/comments</a:t>
            </a:r>
            <a:endParaRPr i="1" sz="1500"/>
          </a:p>
          <a:p>
            <a:pPr indent="-228600" lvl="0" marL="228600" rtl="0" algn="l">
              <a:lnSpc>
                <a:spcPct val="90000"/>
              </a:lnSpc>
              <a:spcBef>
                <a:spcPts val="1000"/>
              </a:spcBef>
              <a:spcAft>
                <a:spcPts val="0"/>
              </a:spcAft>
              <a:buClr>
                <a:schemeClr val="dk1"/>
              </a:buClr>
              <a:buSzPts val="1500"/>
              <a:buChar char="•"/>
            </a:pPr>
            <a:r>
              <a:rPr i="1" lang="en-US" sz="1500" u="sng">
                <a:solidFill>
                  <a:schemeClr val="hlink"/>
                </a:solidFill>
                <a:hlinkClick r:id="rId8"/>
              </a:rPr>
              <a:t>https://www.kaggle.com/code/dllim1/end-to-end-ml-on-motor-insurance-with-xgboost</a:t>
            </a:r>
            <a:endParaRPr i="1" sz="1500"/>
          </a:p>
          <a:p>
            <a:pPr indent="-228600" lvl="0" marL="228600" rtl="0" algn="l">
              <a:lnSpc>
                <a:spcPct val="90000"/>
              </a:lnSpc>
              <a:spcBef>
                <a:spcPts val="1000"/>
              </a:spcBef>
              <a:spcAft>
                <a:spcPts val="0"/>
              </a:spcAft>
              <a:buClr>
                <a:schemeClr val="dk1"/>
              </a:buClr>
              <a:buSzPts val="1500"/>
              <a:buChar char="•"/>
            </a:pPr>
            <a:r>
              <a:rPr i="1" lang="en-US" sz="1500" u="sng">
                <a:solidFill>
                  <a:schemeClr val="hlink"/>
                </a:solidFill>
                <a:hlinkClick r:id="rId9"/>
              </a:rPr>
              <a:t>https://hbiostat.org/doc/rms/lrm-brms.pdf</a:t>
            </a:r>
            <a:endParaRPr i="1" sz="1500"/>
          </a:p>
          <a:p>
            <a:pPr indent="-228600" lvl="0" marL="228600" rtl="0" algn="l">
              <a:lnSpc>
                <a:spcPct val="90000"/>
              </a:lnSpc>
              <a:spcBef>
                <a:spcPts val="1000"/>
              </a:spcBef>
              <a:spcAft>
                <a:spcPts val="0"/>
              </a:spcAft>
              <a:buClr>
                <a:schemeClr val="dk1"/>
              </a:buClr>
              <a:buSzPts val="1500"/>
              <a:buChar char="•"/>
            </a:pPr>
            <a:r>
              <a:rPr i="1" lang="en-US" sz="1500" u="sng">
                <a:solidFill>
                  <a:schemeClr val="hlink"/>
                </a:solidFill>
                <a:hlinkClick r:id="rId10"/>
              </a:rPr>
              <a:t>https://www.statology.org/confusion-matrix-in-r/</a:t>
            </a:r>
            <a:endParaRPr i="1" sz="1500"/>
          </a:p>
          <a:p>
            <a:pPr indent="-228600" lvl="0" marL="228600" rtl="0" algn="l">
              <a:lnSpc>
                <a:spcPct val="90000"/>
              </a:lnSpc>
              <a:spcBef>
                <a:spcPts val="1000"/>
              </a:spcBef>
              <a:spcAft>
                <a:spcPts val="0"/>
              </a:spcAft>
              <a:buClr>
                <a:srgbClr val="0C11ED"/>
              </a:buClr>
              <a:buSzPts val="1500"/>
              <a:buChar char="•"/>
            </a:pPr>
            <a:r>
              <a:rPr i="1" lang="en-US" sz="1500">
                <a:solidFill>
                  <a:srgbClr val="0C11ED"/>
                </a:solidFill>
                <a:latin typeface="Times"/>
                <a:ea typeface="Times"/>
                <a:cs typeface="Times"/>
                <a:sym typeface="Times"/>
              </a:rPr>
              <a:t>Bayesian Logistic Regression Modelfor Credit Score Data-</a:t>
            </a:r>
            <a:r>
              <a:rPr i="1" lang="en-US" sz="1500">
                <a:latin typeface="Arial"/>
                <a:ea typeface="Arial"/>
                <a:cs typeface="Arial"/>
                <a:sym typeface="Arial"/>
              </a:rPr>
              <a:t>Presented by Hongfei Li, Lai Wei </a:t>
            </a:r>
            <a:endParaRPr i="1" sz="1500"/>
          </a:p>
          <a:p>
            <a:pPr indent="-133350" lvl="0" marL="228600" rtl="0" algn="l">
              <a:lnSpc>
                <a:spcPct val="90000"/>
              </a:lnSpc>
              <a:spcBef>
                <a:spcPts val="1000"/>
              </a:spcBef>
              <a:spcAft>
                <a:spcPts val="0"/>
              </a:spcAft>
              <a:buClr>
                <a:schemeClr val="dk1"/>
              </a:buClr>
              <a:buSzPts val="1500"/>
              <a:buNone/>
            </a:pPr>
            <a:r>
              <a:t/>
            </a:r>
            <a:endParaRPr i="1" sz="1500"/>
          </a:p>
          <a:p>
            <a:pPr indent="0" lvl="0" marL="0" rtl="0" algn="l">
              <a:lnSpc>
                <a:spcPct val="90000"/>
              </a:lnSpc>
              <a:spcBef>
                <a:spcPts val="1000"/>
              </a:spcBef>
              <a:spcAft>
                <a:spcPts val="0"/>
              </a:spcAft>
              <a:buClr>
                <a:schemeClr val="dk1"/>
              </a:buClr>
              <a:buSzPts val="1500"/>
              <a:buNone/>
            </a:pPr>
            <a:r>
              <a:t/>
            </a:r>
            <a:endParaRPr i="1" sz="1500"/>
          </a:p>
          <a:p>
            <a:pPr indent="-133350" lvl="0" marL="228600" rtl="0" algn="l">
              <a:lnSpc>
                <a:spcPct val="90000"/>
              </a:lnSpc>
              <a:spcBef>
                <a:spcPts val="1000"/>
              </a:spcBef>
              <a:spcAft>
                <a:spcPts val="0"/>
              </a:spcAft>
              <a:buClr>
                <a:schemeClr val="dk1"/>
              </a:buClr>
              <a:buSzPts val="1500"/>
              <a:buNone/>
            </a:pPr>
            <a:r>
              <a:t/>
            </a:r>
            <a:endParaRPr i="1" sz="1500"/>
          </a:p>
          <a:p>
            <a:pPr indent="-133350" lvl="0" marL="228600" rtl="0" algn="l">
              <a:lnSpc>
                <a:spcPct val="90000"/>
              </a:lnSpc>
              <a:spcBef>
                <a:spcPts val="1000"/>
              </a:spcBef>
              <a:spcAft>
                <a:spcPts val="0"/>
              </a:spcAft>
              <a:buClr>
                <a:schemeClr val="dk1"/>
              </a:buClr>
              <a:buSzPts val="1500"/>
              <a:buNone/>
            </a:pPr>
            <a:r>
              <a:t/>
            </a:r>
            <a:endParaRPr i="1" sz="1500"/>
          </a:p>
        </p:txBody>
      </p:sp>
      <p:sp>
        <p:nvSpPr>
          <p:cNvPr id="348" name="Google Shape;348;p34"/>
          <p:cNvSpPr txBox="1"/>
          <p:nvPr/>
        </p:nvSpPr>
        <p:spPr>
          <a:xfrm>
            <a:off x="2224562" y="1465201"/>
            <a:ext cx="7346223" cy="1325563"/>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Thank You!</a:t>
            </a:r>
            <a:endParaRPr/>
          </a:p>
          <a:p>
            <a:pPr indent="0" lvl="0" marL="0" marR="0" rtl="0" algn="ctr">
              <a:lnSpc>
                <a:spcPct val="90000"/>
              </a:lnSpc>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Any Questions?</a:t>
            </a:r>
            <a:endParaRPr sz="44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descr="How do I Claim Diminished Value for My Car Insurance? | Anidjar &amp; Levine" id="99" name="Google Shape;99;p15"/>
          <p:cNvPicPr preferRelativeResize="0"/>
          <p:nvPr/>
        </p:nvPicPr>
        <p:blipFill rotWithShape="1">
          <a:blip r:embed="rId3">
            <a:alphaModFix/>
          </a:blip>
          <a:srcRect b="0" l="0" r="0" t="0"/>
          <a:stretch/>
        </p:blipFill>
        <p:spPr>
          <a:xfrm>
            <a:off x="353942" y="1052931"/>
            <a:ext cx="2836719" cy="1892092"/>
          </a:xfrm>
          <a:prstGeom prst="rect">
            <a:avLst/>
          </a:prstGeom>
          <a:noFill/>
          <a:ln>
            <a:noFill/>
          </a:ln>
        </p:spPr>
      </p:pic>
      <p:sp>
        <p:nvSpPr>
          <p:cNvPr id="100" name="Google Shape;100;p15"/>
          <p:cNvSpPr txBox="1"/>
          <p:nvPr/>
        </p:nvSpPr>
        <p:spPr>
          <a:xfrm>
            <a:off x="338589" y="629660"/>
            <a:ext cx="28173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Dependent: Binary Variable</a:t>
            </a:r>
            <a:endParaRPr b="1" sz="1800">
              <a:solidFill>
                <a:schemeClr val="dk1"/>
              </a:solidFill>
              <a:latin typeface="Calibri"/>
              <a:ea typeface="Calibri"/>
              <a:cs typeface="Calibri"/>
              <a:sym typeface="Calibri"/>
            </a:endParaRPr>
          </a:p>
        </p:txBody>
      </p:sp>
      <p:sp>
        <p:nvSpPr>
          <p:cNvPr id="101" name="Google Shape;101;p15"/>
          <p:cNvSpPr txBox="1"/>
          <p:nvPr/>
        </p:nvSpPr>
        <p:spPr>
          <a:xfrm>
            <a:off x="372746" y="3002123"/>
            <a:ext cx="2836719" cy="93871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500">
                <a:solidFill>
                  <a:schemeClr val="dk1"/>
                </a:solidFill>
                <a:latin typeface="Calibri"/>
                <a:ea typeface="Calibri"/>
                <a:cs typeface="Calibri"/>
                <a:sym typeface="Calibri"/>
              </a:rPr>
              <a:t>Car insurance claim or not ?</a:t>
            </a:r>
            <a:endParaRPr/>
          </a:p>
          <a:p>
            <a:pPr indent="0" lvl="0" marL="0" marR="0" rtl="0" algn="ctr">
              <a:spcBef>
                <a:spcPts val="0"/>
              </a:spcBef>
              <a:spcAft>
                <a:spcPts val="0"/>
              </a:spcAft>
              <a:buNone/>
            </a:pPr>
            <a:r>
              <a:rPr b="1" lang="en-US" sz="1500">
                <a:solidFill>
                  <a:schemeClr val="dk1"/>
                </a:solidFill>
                <a:latin typeface="Calibri"/>
                <a:ea typeface="Calibri"/>
                <a:cs typeface="Calibri"/>
                <a:sym typeface="Calibri"/>
              </a:rPr>
              <a:t>YES:1(If claim is passed)</a:t>
            </a:r>
            <a:r>
              <a:rPr b="1" lang="en-US" sz="2000">
                <a:solidFill>
                  <a:schemeClr val="dk1"/>
                </a:solidFill>
                <a:latin typeface="Calibri"/>
                <a:ea typeface="Calibri"/>
                <a:cs typeface="Calibri"/>
                <a:sym typeface="Calibri"/>
              </a:rPr>
              <a:t>😊</a:t>
            </a:r>
            <a:endParaRPr/>
          </a:p>
          <a:p>
            <a:pPr indent="0" lvl="0" marL="0" marR="0" rtl="0" algn="ctr">
              <a:spcBef>
                <a:spcPts val="0"/>
              </a:spcBef>
              <a:spcAft>
                <a:spcPts val="0"/>
              </a:spcAft>
              <a:buNone/>
            </a:pPr>
            <a:r>
              <a:rPr b="1" lang="en-US" sz="1500">
                <a:solidFill>
                  <a:schemeClr val="dk1"/>
                </a:solidFill>
                <a:latin typeface="Calibri"/>
                <a:ea typeface="Calibri"/>
                <a:cs typeface="Calibri"/>
                <a:sym typeface="Calibri"/>
              </a:rPr>
              <a:t>NO:0(If claim is not passed)</a:t>
            </a:r>
            <a:r>
              <a:rPr b="1" lang="en-US" sz="2000">
                <a:solidFill>
                  <a:schemeClr val="dk1"/>
                </a:solidFill>
                <a:latin typeface="Calibri"/>
                <a:ea typeface="Calibri"/>
                <a:cs typeface="Calibri"/>
                <a:sym typeface="Calibri"/>
              </a:rPr>
              <a:t>😔</a:t>
            </a:r>
            <a:endParaRPr/>
          </a:p>
        </p:txBody>
      </p:sp>
      <p:pic>
        <p:nvPicPr>
          <p:cNvPr descr="Icon Set People Birth Old Age Stock Vector (Royalty Free) 243216682 |  Shutterstock" id="102" name="Google Shape;102;p15"/>
          <p:cNvPicPr preferRelativeResize="0"/>
          <p:nvPr/>
        </p:nvPicPr>
        <p:blipFill rotWithShape="1">
          <a:blip r:embed="rId4">
            <a:alphaModFix/>
          </a:blip>
          <a:srcRect b="60130" l="0" r="0" t="0"/>
          <a:stretch/>
        </p:blipFill>
        <p:spPr>
          <a:xfrm>
            <a:off x="3494552" y="1141718"/>
            <a:ext cx="3028696" cy="487896"/>
          </a:xfrm>
          <a:prstGeom prst="rect">
            <a:avLst/>
          </a:prstGeom>
          <a:noFill/>
          <a:ln>
            <a:noFill/>
          </a:ln>
        </p:spPr>
      </p:pic>
      <p:sp>
        <p:nvSpPr>
          <p:cNvPr id="103" name="Google Shape;103;p15"/>
          <p:cNvSpPr txBox="1"/>
          <p:nvPr/>
        </p:nvSpPr>
        <p:spPr>
          <a:xfrm>
            <a:off x="4581316" y="1685388"/>
            <a:ext cx="922884"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Age</a:t>
            </a:r>
            <a:endParaRPr/>
          </a:p>
        </p:txBody>
      </p:sp>
      <p:pic>
        <p:nvPicPr>
          <p:cNvPr descr="Stack Of Dollar Bills Money transparent PNG - StickPNG" id="104" name="Google Shape;104;p15"/>
          <p:cNvPicPr preferRelativeResize="0"/>
          <p:nvPr/>
        </p:nvPicPr>
        <p:blipFill rotWithShape="1">
          <a:blip r:embed="rId5">
            <a:alphaModFix/>
          </a:blip>
          <a:srcRect b="0" l="0" r="0" t="0"/>
          <a:stretch/>
        </p:blipFill>
        <p:spPr>
          <a:xfrm>
            <a:off x="7085024" y="969385"/>
            <a:ext cx="1218881" cy="749227"/>
          </a:xfrm>
          <a:prstGeom prst="rect">
            <a:avLst/>
          </a:prstGeom>
          <a:noFill/>
          <a:ln>
            <a:noFill/>
          </a:ln>
        </p:spPr>
      </p:pic>
      <p:sp>
        <p:nvSpPr>
          <p:cNvPr id="105" name="Google Shape;105;p15"/>
          <p:cNvSpPr txBox="1"/>
          <p:nvPr/>
        </p:nvSpPr>
        <p:spPr>
          <a:xfrm>
            <a:off x="7233022" y="1688769"/>
            <a:ext cx="922884"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Income</a:t>
            </a:r>
            <a:endParaRPr/>
          </a:p>
        </p:txBody>
      </p:sp>
      <p:pic>
        <p:nvPicPr>
          <p:cNvPr descr="Time Travel Clipart Transparent PNG Hd, Its Time To Travel, Travel, Travel  Equipment, Trunk PNG Image For Free Download" id="106" name="Google Shape;106;p15"/>
          <p:cNvPicPr preferRelativeResize="0"/>
          <p:nvPr/>
        </p:nvPicPr>
        <p:blipFill rotWithShape="1">
          <a:blip r:embed="rId6">
            <a:alphaModFix/>
          </a:blip>
          <a:srcRect b="0" l="0" r="0" t="0"/>
          <a:stretch/>
        </p:blipFill>
        <p:spPr>
          <a:xfrm>
            <a:off x="4468226" y="2313106"/>
            <a:ext cx="1275755" cy="1275755"/>
          </a:xfrm>
          <a:prstGeom prst="rect">
            <a:avLst/>
          </a:prstGeom>
          <a:noFill/>
          <a:ln>
            <a:noFill/>
          </a:ln>
        </p:spPr>
      </p:pic>
      <p:sp>
        <p:nvSpPr>
          <p:cNvPr id="107" name="Google Shape;107;p15"/>
          <p:cNvSpPr txBox="1"/>
          <p:nvPr/>
        </p:nvSpPr>
        <p:spPr>
          <a:xfrm>
            <a:off x="4148434" y="3404195"/>
            <a:ext cx="197056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Travelling Time</a:t>
            </a:r>
            <a:endParaRPr/>
          </a:p>
        </p:txBody>
      </p:sp>
      <p:sp>
        <p:nvSpPr>
          <p:cNvPr id="108" name="Google Shape;108;p15"/>
          <p:cNvSpPr txBox="1"/>
          <p:nvPr/>
        </p:nvSpPr>
        <p:spPr>
          <a:xfrm>
            <a:off x="6945064" y="3453410"/>
            <a:ext cx="149879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Value of Car</a:t>
            </a:r>
            <a:endParaRPr/>
          </a:p>
        </p:txBody>
      </p:sp>
      <p:pic>
        <p:nvPicPr>
          <p:cNvPr descr="5,577 Car Value Illustrations &amp; Clip Art - iStock" id="109" name="Google Shape;109;p15"/>
          <p:cNvPicPr preferRelativeResize="0"/>
          <p:nvPr/>
        </p:nvPicPr>
        <p:blipFill rotWithShape="1">
          <a:blip r:embed="rId7">
            <a:alphaModFix/>
          </a:blip>
          <a:srcRect b="19603" l="7714" r="8280" t="22991"/>
          <a:stretch/>
        </p:blipFill>
        <p:spPr>
          <a:xfrm>
            <a:off x="6858015" y="2482280"/>
            <a:ext cx="1391665" cy="951018"/>
          </a:xfrm>
          <a:prstGeom prst="rect">
            <a:avLst/>
          </a:prstGeom>
          <a:noFill/>
          <a:ln>
            <a:noFill/>
          </a:ln>
        </p:spPr>
      </p:pic>
      <p:pic>
        <p:nvPicPr>
          <p:cNvPr id="110" name="Google Shape;110;p15"/>
          <p:cNvPicPr preferRelativeResize="0"/>
          <p:nvPr/>
        </p:nvPicPr>
        <p:blipFill rotWithShape="1">
          <a:blip r:embed="rId8">
            <a:alphaModFix/>
          </a:blip>
          <a:srcRect b="0" l="0" r="0" t="0"/>
          <a:stretch/>
        </p:blipFill>
        <p:spPr>
          <a:xfrm>
            <a:off x="9230562" y="916639"/>
            <a:ext cx="1737197" cy="712975"/>
          </a:xfrm>
          <a:prstGeom prst="rect">
            <a:avLst/>
          </a:prstGeom>
          <a:noFill/>
          <a:ln>
            <a:noFill/>
          </a:ln>
        </p:spPr>
      </p:pic>
      <p:sp>
        <p:nvSpPr>
          <p:cNvPr id="111" name="Google Shape;111;p15"/>
          <p:cNvSpPr txBox="1"/>
          <p:nvPr/>
        </p:nvSpPr>
        <p:spPr>
          <a:xfrm>
            <a:off x="9434837" y="1685675"/>
            <a:ext cx="122841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Age of Car</a:t>
            </a:r>
            <a:endParaRPr/>
          </a:p>
        </p:txBody>
      </p:sp>
      <p:sp>
        <p:nvSpPr>
          <p:cNvPr id="112" name="Google Shape;112;p15"/>
          <p:cNvSpPr txBox="1"/>
          <p:nvPr/>
        </p:nvSpPr>
        <p:spPr>
          <a:xfrm>
            <a:off x="9359829" y="3404195"/>
            <a:ext cx="147866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Years on Job</a:t>
            </a:r>
            <a:endParaRPr/>
          </a:p>
        </p:txBody>
      </p:sp>
      <p:pic>
        <p:nvPicPr>
          <p:cNvPr descr="Court's Faith in Seniority System Trumps Employee's Beliefs" id="113" name="Google Shape;113;p15"/>
          <p:cNvPicPr preferRelativeResize="0"/>
          <p:nvPr/>
        </p:nvPicPr>
        <p:blipFill rotWithShape="1">
          <a:blip r:embed="rId9">
            <a:alphaModFix/>
          </a:blip>
          <a:srcRect b="0" l="0" r="0" t="0"/>
          <a:stretch/>
        </p:blipFill>
        <p:spPr>
          <a:xfrm>
            <a:off x="9363714" y="2433315"/>
            <a:ext cx="999815" cy="999815"/>
          </a:xfrm>
          <a:prstGeom prst="rect">
            <a:avLst/>
          </a:prstGeom>
          <a:noFill/>
          <a:ln>
            <a:noFill/>
          </a:ln>
        </p:spPr>
      </p:pic>
      <p:sp>
        <p:nvSpPr>
          <p:cNvPr id="114" name="Google Shape;114;p15"/>
          <p:cNvSpPr txBox="1"/>
          <p:nvPr/>
        </p:nvSpPr>
        <p:spPr>
          <a:xfrm>
            <a:off x="4025464" y="580331"/>
            <a:ext cx="24027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Independent Variables:</a:t>
            </a:r>
            <a:endParaRPr b="1" sz="1800">
              <a:solidFill>
                <a:schemeClr val="dk1"/>
              </a:solidFill>
              <a:latin typeface="Calibri"/>
              <a:ea typeface="Calibri"/>
              <a:cs typeface="Calibri"/>
              <a:sym typeface="Calibri"/>
            </a:endParaRPr>
          </a:p>
        </p:txBody>
      </p:sp>
      <p:sp>
        <p:nvSpPr>
          <p:cNvPr id="115" name="Google Shape;115;p15"/>
          <p:cNvSpPr txBox="1"/>
          <p:nvPr>
            <p:ph type="title"/>
          </p:nvPr>
        </p:nvSpPr>
        <p:spPr>
          <a:xfrm>
            <a:off x="0" y="6240"/>
            <a:ext cx="10515600" cy="6234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b="1" lang="en-US" sz="3200" u="sng"/>
              <a:t>Problem Statement Description</a:t>
            </a:r>
            <a:endParaRPr b="1" sz="3200" u="sng"/>
          </a:p>
        </p:txBody>
      </p:sp>
      <p:graphicFrame>
        <p:nvGraphicFramePr>
          <p:cNvPr id="116" name="Google Shape;116;p15"/>
          <p:cNvGraphicFramePr/>
          <p:nvPr/>
        </p:nvGraphicFramePr>
        <p:xfrm>
          <a:off x="338589" y="4091075"/>
          <a:ext cx="3000000" cy="3000000"/>
        </p:xfrm>
        <a:graphic>
          <a:graphicData uri="http://schemas.openxmlformats.org/drawingml/2006/table">
            <a:tbl>
              <a:tblPr bandRow="1" firstRow="1">
                <a:noFill/>
                <a:tableStyleId>{6CB5ECA9-239A-49B2-8E2E-413787F6089F}</a:tableStyleId>
              </a:tblPr>
              <a:tblGrid>
                <a:gridCol w="1375900"/>
                <a:gridCol w="2720350"/>
                <a:gridCol w="7418575"/>
              </a:tblGrid>
              <a:tr h="257175">
                <a:tc>
                  <a:txBody>
                    <a:bodyPr/>
                    <a:lstStyle/>
                    <a:p>
                      <a:pPr indent="0" lvl="0" marL="0" marR="0" rtl="0" algn="l">
                        <a:spcBef>
                          <a:spcPts val="0"/>
                        </a:spcBef>
                        <a:spcAft>
                          <a:spcPts val="0"/>
                        </a:spcAft>
                        <a:buNone/>
                      </a:pPr>
                      <a:r>
                        <a:rPr lang="en-US" sz="1400" u="none" cap="none" strike="noStrike"/>
                        <a:t>Independent Variables</a:t>
                      </a:r>
                      <a:endParaRPr sz="1400"/>
                    </a:p>
                  </a:txBody>
                  <a:tcPr marT="45725" marB="45725" marR="91450" marL="91450"/>
                </a:tc>
                <a:tc>
                  <a:txBody>
                    <a:bodyPr/>
                    <a:lstStyle/>
                    <a:p>
                      <a:pPr indent="0" lvl="0" marL="0" marR="0" rtl="0" algn="l">
                        <a:spcBef>
                          <a:spcPts val="0"/>
                        </a:spcBef>
                        <a:spcAft>
                          <a:spcPts val="0"/>
                        </a:spcAft>
                        <a:buNone/>
                      </a:pPr>
                      <a:r>
                        <a:rPr lang="en-US" sz="1400"/>
                        <a:t>Description</a:t>
                      </a:r>
                      <a:endParaRPr sz="1400"/>
                    </a:p>
                  </a:txBody>
                  <a:tcPr marT="45725" marB="45725" marR="91450" marL="91450"/>
                </a:tc>
                <a:tc>
                  <a:txBody>
                    <a:bodyPr/>
                    <a:lstStyle/>
                    <a:p>
                      <a:pPr indent="0" lvl="0" marL="0" marR="0" rtl="0" algn="l">
                        <a:spcBef>
                          <a:spcPts val="0"/>
                        </a:spcBef>
                        <a:spcAft>
                          <a:spcPts val="0"/>
                        </a:spcAft>
                        <a:buNone/>
                      </a:pPr>
                      <a:r>
                        <a:rPr lang="en-US" sz="1400"/>
                        <a:t>Hypothesis (Hypothetical Effects/Presumptions)</a:t>
                      </a:r>
                      <a:endParaRPr sz="1400"/>
                    </a:p>
                  </a:txBody>
                  <a:tcPr marT="45725" marB="45725" marR="91450" marL="91450"/>
                </a:tc>
              </a:tr>
              <a:tr h="257175">
                <a:tc>
                  <a:txBody>
                    <a:bodyPr/>
                    <a:lstStyle/>
                    <a:p>
                      <a:pPr indent="0" lvl="0" marL="0" marR="0" rtl="0" algn="l">
                        <a:spcBef>
                          <a:spcPts val="0"/>
                        </a:spcBef>
                        <a:spcAft>
                          <a:spcPts val="0"/>
                        </a:spcAft>
                        <a:buNone/>
                      </a:pPr>
                      <a:r>
                        <a:rPr lang="en-US" sz="1400"/>
                        <a:t>AGE</a:t>
                      </a:r>
                      <a:endParaRPr sz="1400"/>
                    </a:p>
                  </a:txBody>
                  <a:tcPr marT="45725" marB="45725" marR="91450" marL="91450"/>
                </a:tc>
                <a:tc>
                  <a:txBody>
                    <a:bodyPr/>
                    <a:lstStyle/>
                    <a:p>
                      <a:pPr indent="0" lvl="0" marL="0" marR="0" rtl="0" algn="l">
                        <a:spcBef>
                          <a:spcPts val="0"/>
                        </a:spcBef>
                        <a:spcAft>
                          <a:spcPts val="0"/>
                        </a:spcAft>
                        <a:buNone/>
                      </a:pPr>
                      <a:r>
                        <a:rPr lang="en-US" sz="1400"/>
                        <a:t>Age of the Drive</a:t>
                      </a:r>
                      <a:endParaRPr sz="1400"/>
                    </a:p>
                  </a:txBody>
                  <a:tcPr marT="45725" marB="45725" marR="91450" marL="91450"/>
                </a:tc>
                <a:tc>
                  <a:txBody>
                    <a:bodyPr/>
                    <a:lstStyle/>
                    <a:p>
                      <a:pPr indent="0" lvl="0" marL="0" marR="0" rtl="0" algn="l">
                        <a:spcBef>
                          <a:spcPts val="0"/>
                        </a:spcBef>
                        <a:spcAft>
                          <a:spcPts val="0"/>
                        </a:spcAft>
                        <a:buNone/>
                      </a:pPr>
                      <a:r>
                        <a:rPr lang="en-US" sz="1400"/>
                        <a:t>Young Drivers tend to be more risky</a:t>
                      </a:r>
                      <a:endParaRPr sz="1400"/>
                    </a:p>
                  </a:txBody>
                  <a:tcPr marT="45725" marB="45725" marR="91450" marL="91450"/>
                </a:tc>
              </a:tr>
              <a:tr h="257175">
                <a:tc>
                  <a:txBody>
                    <a:bodyPr/>
                    <a:lstStyle/>
                    <a:p>
                      <a:pPr indent="0" lvl="0" marL="0" marR="0" rtl="0" algn="l">
                        <a:spcBef>
                          <a:spcPts val="0"/>
                        </a:spcBef>
                        <a:spcAft>
                          <a:spcPts val="0"/>
                        </a:spcAft>
                        <a:buNone/>
                      </a:pPr>
                      <a:r>
                        <a:rPr lang="en-US" sz="1400"/>
                        <a:t>INCOME</a:t>
                      </a:r>
                      <a:endParaRPr sz="1400"/>
                    </a:p>
                  </a:txBody>
                  <a:tcPr marT="45725" marB="45725" marR="91450" marL="91450"/>
                </a:tc>
                <a:tc>
                  <a:txBody>
                    <a:bodyPr/>
                    <a:lstStyle/>
                    <a:p>
                      <a:pPr indent="0" lvl="0" marL="0" marR="0" rtl="0" algn="l">
                        <a:spcBef>
                          <a:spcPts val="0"/>
                        </a:spcBef>
                        <a:spcAft>
                          <a:spcPts val="0"/>
                        </a:spcAft>
                        <a:buNone/>
                      </a:pPr>
                      <a:r>
                        <a:rPr lang="en-US" sz="1400"/>
                        <a:t>Income</a:t>
                      </a:r>
                      <a:endParaRPr sz="1400"/>
                    </a:p>
                  </a:txBody>
                  <a:tcPr marT="45725" marB="45725" marR="91450" marL="91450"/>
                </a:tc>
                <a:tc>
                  <a:txBody>
                    <a:bodyPr/>
                    <a:lstStyle/>
                    <a:p>
                      <a:pPr indent="0" lvl="0" marL="0" marR="0" rtl="0" algn="l">
                        <a:spcBef>
                          <a:spcPts val="0"/>
                        </a:spcBef>
                        <a:spcAft>
                          <a:spcPts val="0"/>
                        </a:spcAft>
                        <a:buNone/>
                      </a:pPr>
                      <a:r>
                        <a:rPr lang="en-US" sz="1400"/>
                        <a:t>High income people tend to have advanced cars.(general trend may not be true)</a:t>
                      </a:r>
                      <a:endParaRPr sz="1400"/>
                    </a:p>
                  </a:txBody>
                  <a:tcPr marT="45725" marB="45725" marR="91450" marL="91450"/>
                </a:tc>
              </a:tr>
              <a:tr h="257175">
                <a:tc>
                  <a:txBody>
                    <a:bodyPr/>
                    <a:lstStyle/>
                    <a:p>
                      <a:pPr indent="0" lvl="0" marL="0" marR="0" rtl="0" algn="l">
                        <a:spcBef>
                          <a:spcPts val="0"/>
                        </a:spcBef>
                        <a:spcAft>
                          <a:spcPts val="0"/>
                        </a:spcAft>
                        <a:buNone/>
                      </a:pPr>
                      <a:r>
                        <a:rPr lang="en-US" sz="1400"/>
                        <a:t>CAR_AGE</a:t>
                      </a:r>
                      <a:endParaRPr sz="1400"/>
                    </a:p>
                  </a:txBody>
                  <a:tcPr marT="45725" marB="45725" marR="91450" marL="91450"/>
                </a:tc>
                <a:tc>
                  <a:txBody>
                    <a:bodyPr/>
                    <a:lstStyle/>
                    <a:p>
                      <a:pPr indent="0" lvl="0" marL="0" marR="0" rtl="0" algn="l">
                        <a:spcBef>
                          <a:spcPts val="0"/>
                        </a:spcBef>
                        <a:spcAft>
                          <a:spcPts val="0"/>
                        </a:spcAft>
                        <a:buNone/>
                      </a:pPr>
                      <a:r>
                        <a:rPr lang="en-US" sz="1400"/>
                        <a:t>Age of Car</a:t>
                      </a:r>
                      <a:endParaRPr sz="1400"/>
                    </a:p>
                  </a:txBody>
                  <a:tcPr marT="45725" marB="45725" marR="91450" marL="91450"/>
                </a:tc>
                <a:tc>
                  <a:txBody>
                    <a:bodyPr/>
                    <a:lstStyle/>
                    <a:p>
                      <a:pPr indent="0" lvl="0" marL="0" marR="0" rtl="0" algn="l">
                        <a:spcBef>
                          <a:spcPts val="0"/>
                        </a:spcBef>
                        <a:spcAft>
                          <a:spcPts val="0"/>
                        </a:spcAft>
                        <a:buNone/>
                      </a:pPr>
                      <a:r>
                        <a:rPr lang="en-US" sz="1400"/>
                        <a:t>Newer cars have more safety features</a:t>
                      </a:r>
                      <a:endParaRPr sz="1400"/>
                    </a:p>
                  </a:txBody>
                  <a:tcPr marT="45725" marB="45725" marR="91450" marL="91450"/>
                </a:tc>
              </a:tr>
              <a:tr h="437175">
                <a:tc>
                  <a:txBody>
                    <a:bodyPr/>
                    <a:lstStyle/>
                    <a:p>
                      <a:pPr indent="0" lvl="0" marL="0" marR="0" rtl="0" algn="l">
                        <a:spcBef>
                          <a:spcPts val="0"/>
                        </a:spcBef>
                        <a:spcAft>
                          <a:spcPts val="0"/>
                        </a:spcAft>
                        <a:buNone/>
                      </a:pPr>
                      <a:r>
                        <a:rPr lang="en-US" sz="1400"/>
                        <a:t>TRAVTIME</a:t>
                      </a:r>
                      <a:endParaRPr sz="1400"/>
                    </a:p>
                  </a:txBody>
                  <a:tcPr marT="45725" marB="45725" marR="91450" marL="91450"/>
                </a:tc>
                <a:tc>
                  <a:txBody>
                    <a:bodyPr/>
                    <a:lstStyle/>
                    <a:p>
                      <a:pPr indent="0" lvl="0" marL="0" marR="0" rtl="0" algn="l">
                        <a:spcBef>
                          <a:spcPts val="0"/>
                        </a:spcBef>
                        <a:spcAft>
                          <a:spcPts val="0"/>
                        </a:spcAft>
                        <a:buNone/>
                      </a:pPr>
                      <a:r>
                        <a:rPr lang="en-US" sz="1400"/>
                        <a:t>Travelling Time (Distance to work)</a:t>
                      </a:r>
                      <a:endParaRPr sz="1400"/>
                    </a:p>
                  </a:txBody>
                  <a:tcPr marT="45725" marB="45725" marR="91450" marL="91450"/>
                </a:tc>
                <a:tc>
                  <a:txBody>
                    <a:bodyPr/>
                    <a:lstStyle/>
                    <a:p>
                      <a:pPr indent="0" lvl="0" marL="0" marR="0" rtl="0" algn="l">
                        <a:spcBef>
                          <a:spcPts val="0"/>
                        </a:spcBef>
                        <a:spcAft>
                          <a:spcPts val="0"/>
                        </a:spcAft>
                        <a:buNone/>
                      </a:pPr>
                      <a:r>
                        <a:rPr lang="en-US" sz="1400"/>
                        <a:t>Longer journey means chance of accident increases</a:t>
                      </a:r>
                      <a:endParaRPr sz="1400"/>
                    </a:p>
                  </a:txBody>
                  <a:tcPr marT="45725" marB="45725" marR="91450" marL="91450"/>
                </a:tc>
              </a:tr>
              <a:tr h="437175">
                <a:tc>
                  <a:txBody>
                    <a:bodyPr/>
                    <a:lstStyle/>
                    <a:p>
                      <a:pPr indent="0" lvl="0" marL="0" marR="0" rtl="0" algn="l">
                        <a:spcBef>
                          <a:spcPts val="0"/>
                        </a:spcBef>
                        <a:spcAft>
                          <a:spcPts val="0"/>
                        </a:spcAft>
                        <a:buNone/>
                      </a:pPr>
                      <a:r>
                        <a:rPr lang="en-US" sz="1400"/>
                        <a:t>BLUEBOOK</a:t>
                      </a:r>
                      <a:endParaRPr sz="1400"/>
                    </a:p>
                  </a:txBody>
                  <a:tcPr marT="45725" marB="45725" marR="91450" marL="91450"/>
                </a:tc>
                <a:tc>
                  <a:txBody>
                    <a:bodyPr/>
                    <a:lstStyle/>
                    <a:p>
                      <a:pPr indent="0" lvl="0" marL="0" marR="0" rtl="0" algn="l">
                        <a:spcBef>
                          <a:spcPts val="0"/>
                        </a:spcBef>
                        <a:spcAft>
                          <a:spcPts val="0"/>
                        </a:spcAft>
                        <a:buNone/>
                      </a:pPr>
                      <a:r>
                        <a:rPr lang="en-US" sz="1400"/>
                        <a:t>Value of Vehicle</a:t>
                      </a:r>
                      <a:endParaRPr sz="1400"/>
                    </a:p>
                  </a:txBody>
                  <a:tcPr marT="45725" marB="45725" marR="91450" marL="91450"/>
                </a:tc>
                <a:tc>
                  <a:txBody>
                    <a:bodyPr/>
                    <a:lstStyle/>
                    <a:p>
                      <a:pPr indent="0" lvl="0" marL="0" marR="0" rtl="0" algn="l">
                        <a:spcBef>
                          <a:spcPts val="0"/>
                        </a:spcBef>
                        <a:spcAft>
                          <a:spcPts val="0"/>
                        </a:spcAft>
                        <a:buNone/>
                      </a:pPr>
                      <a:r>
                        <a:rPr lang="en-US" sz="1400"/>
                        <a:t>This may effect the claim amount and hence related to claim must be passed or nt</a:t>
                      </a:r>
                      <a:endParaRPr sz="1400"/>
                    </a:p>
                  </a:txBody>
                  <a:tcPr marT="45725" marB="45725" marR="91450" marL="91450"/>
                </a:tc>
              </a:tr>
              <a:tr h="257175">
                <a:tc>
                  <a:txBody>
                    <a:bodyPr/>
                    <a:lstStyle/>
                    <a:p>
                      <a:pPr indent="0" lvl="0" marL="0" marR="0" rtl="0" algn="l">
                        <a:spcBef>
                          <a:spcPts val="0"/>
                        </a:spcBef>
                        <a:spcAft>
                          <a:spcPts val="0"/>
                        </a:spcAft>
                        <a:buNone/>
                      </a:pPr>
                      <a:r>
                        <a:rPr lang="en-US" sz="1400"/>
                        <a:t>YOJ</a:t>
                      </a:r>
                      <a:endParaRPr sz="1400"/>
                    </a:p>
                  </a:txBody>
                  <a:tcPr marT="45725" marB="45725" marR="91450" marL="91450"/>
                </a:tc>
                <a:tc>
                  <a:txBody>
                    <a:bodyPr/>
                    <a:lstStyle/>
                    <a:p>
                      <a:pPr indent="0" lvl="0" marL="0" marR="0" rtl="0" algn="l">
                        <a:spcBef>
                          <a:spcPts val="0"/>
                        </a:spcBef>
                        <a:spcAft>
                          <a:spcPts val="0"/>
                        </a:spcAft>
                        <a:buNone/>
                      </a:pPr>
                      <a:r>
                        <a:rPr lang="en-US" sz="1400"/>
                        <a:t>Years on Job</a:t>
                      </a:r>
                      <a:endParaRPr sz="1400"/>
                    </a:p>
                  </a:txBody>
                  <a:tcPr marT="45725" marB="45725" marR="91450" marL="91450"/>
                </a:tc>
                <a:tc>
                  <a:txBody>
                    <a:bodyPr/>
                    <a:lstStyle/>
                    <a:p>
                      <a:pPr indent="0" lvl="0" marL="0" marR="0" rtl="0" algn="l">
                        <a:spcBef>
                          <a:spcPts val="0"/>
                        </a:spcBef>
                        <a:spcAft>
                          <a:spcPts val="0"/>
                        </a:spcAft>
                        <a:buNone/>
                      </a:pPr>
                      <a:r>
                        <a:rPr lang="en-US" sz="1400"/>
                        <a:t>More the time spend on job, more they drive safely usually</a:t>
                      </a:r>
                      <a:endParaRPr sz="1400"/>
                    </a:p>
                  </a:txBody>
                  <a:tcPr marT="45725" marB="45725" marR="91450" marL="91450"/>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6"/>
          <p:cNvSpPr txBox="1"/>
          <p:nvPr>
            <p:ph type="title"/>
          </p:nvPr>
        </p:nvSpPr>
        <p:spPr>
          <a:xfrm>
            <a:off x="0" y="0"/>
            <a:ext cx="10515600" cy="6234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b="1" lang="en-US" sz="3200" u="sng"/>
              <a:t>Preprocessing of Dataset</a:t>
            </a:r>
            <a:endParaRPr b="1" sz="3200" u="sng"/>
          </a:p>
        </p:txBody>
      </p:sp>
      <p:sp>
        <p:nvSpPr>
          <p:cNvPr id="122" name="Google Shape;122;p16"/>
          <p:cNvSpPr txBox="1"/>
          <p:nvPr/>
        </p:nvSpPr>
        <p:spPr>
          <a:xfrm>
            <a:off x="270657" y="623420"/>
            <a:ext cx="11390243" cy="805987"/>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Cleaning the dataset: Drop the duplicate rows. </a:t>
            </a:r>
            <a:endParaRPr/>
          </a:p>
          <a:p>
            <a:pPr indent="-228600" lvl="0" marL="228600" marR="0" rtl="0" algn="l">
              <a:lnSpc>
                <a:spcPct val="90000"/>
              </a:lnSpc>
              <a:spcBef>
                <a:spcPts val="100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Replace null values by interpolation and mean values of the Data.</a:t>
            </a:r>
            <a:endParaRPr/>
          </a:p>
          <a:p>
            <a:pPr indent="-101600" lvl="0" marL="228600" marR="0" rtl="0" algn="l">
              <a:lnSpc>
                <a:spcPct val="90000"/>
              </a:lnSpc>
              <a:spcBef>
                <a:spcPts val="10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0" lvl="1" marL="457200" marR="0" rtl="0" algn="l">
              <a:lnSpc>
                <a:spcPct val="90000"/>
              </a:lnSpc>
              <a:spcBef>
                <a:spcPts val="500"/>
              </a:spcBef>
              <a:spcAft>
                <a:spcPts val="0"/>
              </a:spcAft>
              <a:buClr>
                <a:schemeClr val="dk1"/>
              </a:buClr>
              <a:buSzPts val="2000"/>
              <a:buFont typeface="Arial"/>
              <a:buNone/>
            </a:pPr>
            <a:r>
              <a:t/>
            </a:r>
            <a:endParaRPr b="1" i="0" sz="2000" u="none" cap="none" strike="noStrike">
              <a:solidFill>
                <a:schemeClr val="accent1"/>
              </a:solidFill>
              <a:latin typeface="Calibri"/>
              <a:ea typeface="Calibri"/>
              <a:cs typeface="Calibri"/>
              <a:sym typeface="Calibri"/>
            </a:endParaRPr>
          </a:p>
          <a:p>
            <a:pPr indent="-101600" lvl="0" marL="228600" marR="0" rtl="0" algn="l">
              <a:lnSpc>
                <a:spcPct val="90000"/>
              </a:lnSpc>
              <a:spcBef>
                <a:spcPts val="1000"/>
              </a:spcBef>
              <a:spcAft>
                <a:spcPts val="0"/>
              </a:spcAft>
              <a:buClr>
                <a:schemeClr val="dk1"/>
              </a:buClr>
              <a:buSzPts val="2000"/>
              <a:buFont typeface="Arial"/>
              <a:buNone/>
            </a:pPr>
            <a:r>
              <a:t/>
            </a:r>
            <a:endParaRPr b="1" sz="2000">
              <a:solidFill>
                <a:schemeClr val="accent1"/>
              </a:solidFill>
              <a:latin typeface="Calibri"/>
              <a:ea typeface="Calibri"/>
              <a:cs typeface="Calibri"/>
              <a:sym typeface="Calibri"/>
            </a:endParaRPr>
          </a:p>
        </p:txBody>
      </p:sp>
      <p:pic>
        <p:nvPicPr>
          <p:cNvPr id="123" name="Google Shape;123;p16"/>
          <p:cNvPicPr preferRelativeResize="0"/>
          <p:nvPr/>
        </p:nvPicPr>
        <p:blipFill rotWithShape="1">
          <a:blip r:embed="rId3">
            <a:alphaModFix/>
          </a:blip>
          <a:srcRect b="0" l="0" r="0" t="2294"/>
          <a:stretch/>
        </p:blipFill>
        <p:spPr>
          <a:xfrm>
            <a:off x="1758633" y="1907140"/>
            <a:ext cx="8414290" cy="1380744"/>
          </a:xfrm>
          <a:prstGeom prst="rect">
            <a:avLst/>
          </a:prstGeom>
          <a:noFill/>
          <a:ln>
            <a:noFill/>
          </a:ln>
        </p:spPr>
      </p:pic>
      <p:sp>
        <p:nvSpPr>
          <p:cNvPr id="124" name="Google Shape;124;p16"/>
          <p:cNvSpPr txBox="1"/>
          <p:nvPr/>
        </p:nvSpPr>
        <p:spPr>
          <a:xfrm>
            <a:off x="0" y="1248159"/>
            <a:ext cx="10515600" cy="62342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200"/>
              <a:buFont typeface="Calibri"/>
              <a:buNone/>
            </a:pPr>
            <a:r>
              <a:rPr b="1" lang="en-US" sz="3200" u="sng">
                <a:solidFill>
                  <a:schemeClr val="dk1"/>
                </a:solidFill>
                <a:latin typeface="Calibri"/>
                <a:ea typeface="Calibri"/>
                <a:cs typeface="Calibri"/>
                <a:sym typeface="Calibri"/>
              </a:rPr>
              <a:t>Summary Statistics</a:t>
            </a:r>
            <a:endParaRPr b="1" sz="3200" u="sng">
              <a:solidFill>
                <a:schemeClr val="dk1"/>
              </a:solidFill>
              <a:latin typeface="Calibri"/>
              <a:ea typeface="Calibri"/>
              <a:cs typeface="Calibri"/>
              <a:sym typeface="Calibri"/>
            </a:endParaRPr>
          </a:p>
        </p:txBody>
      </p:sp>
      <p:sp>
        <p:nvSpPr>
          <p:cNvPr id="125" name="Google Shape;125;p16"/>
          <p:cNvSpPr txBox="1"/>
          <p:nvPr/>
        </p:nvSpPr>
        <p:spPr>
          <a:xfrm>
            <a:off x="0" y="3258407"/>
            <a:ext cx="10515600" cy="62342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200"/>
              <a:buFont typeface="Calibri"/>
              <a:buNone/>
            </a:pPr>
            <a:r>
              <a:rPr b="1" lang="en-US" sz="3200" u="sng">
                <a:solidFill>
                  <a:schemeClr val="dk1"/>
                </a:solidFill>
                <a:latin typeface="Calibri"/>
                <a:ea typeface="Calibri"/>
                <a:cs typeface="Calibri"/>
                <a:sym typeface="Calibri"/>
              </a:rPr>
              <a:t>Boxplots</a:t>
            </a:r>
            <a:endParaRPr b="1" sz="3200" u="sng">
              <a:solidFill>
                <a:schemeClr val="dk1"/>
              </a:solidFill>
              <a:latin typeface="Calibri"/>
              <a:ea typeface="Calibri"/>
              <a:cs typeface="Calibri"/>
              <a:sym typeface="Calibri"/>
            </a:endParaRPr>
          </a:p>
        </p:txBody>
      </p:sp>
      <p:pic>
        <p:nvPicPr>
          <p:cNvPr id="126" name="Google Shape;126;p16"/>
          <p:cNvPicPr preferRelativeResize="0"/>
          <p:nvPr/>
        </p:nvPicPr>
        <p:blipFill rotWithShape="1">
          <a:blip r:embed="rId4">
            <a:alphaModFix/>
          </a:blip>
          <a:srcRect b="0" l="0" r="0" t="0"/>
          <a:stretch/>
        </p:blipFill>
        <p:spPr>
          <a:xfrm>
            <a:off x="1955799" y="3755697"/>
            <a:ext cx="7670800" cy="2692400"/>
          </a:xfrm>
          <a:prstGeom prst="rect">
            <a:avLst/>
          </a:prstGeom>
          <a:noFill/>
          <a:ln>
            <a:noFill/>
          </a:ln>
        </p:spPr>
      </p:pic>
      <p:sp>
        <p:nvSpPr>
          <p:cNvPr id="127" name="Google Shape;127;p16"/>
          <p:cNvSpPr txBox="1"/>
          <p:nvPr/>
        </p:nvSpPr>
        <p:spPr>
          <a:xfrm>
            <a:off x="96077" y="6346303"/>
            <a:ext cx="11390243" cy="805987"/>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Removed outliers from the data after this step!</a:t>
            </a:r>
            <a:endParaRPr/>
          </a:p>
          <a:p>
            <a:pPr indent="0" lvl="1" marL="457200" marR="0" rtl="0" algn="l">
              <a:lnSpc>
                <a:spcPct val="90000"/>
              </a:lnSpc>
              <a:spcBef>
                <a:spcPts val="500"/>
              </a:spcBef>
              <a:spcAft>
                <a:spcPts val="0"/>
              </a:spcAft>
              <a:buClr>
                <a:schemeClr val="dk1"/>
              </a:buClr>
              <a:buSzPts val="2000"/>
              <a:buFont typeface="Arial"/>
              <a:buNone/>
            </a:pPr>
            <a:r>
              <a:t/>
            </a:r>
            <a:endParaRPr b="1" i="0" sz="2000" u="none" cap="none" strike="noStrike">
              <a:solidFill>
                <a:schemeClr val="accent1"/>
              </a:solidFill>
              <a:latin typeface="Calibri"/>
              <a:ea typeface="Calibri"/>
              <a:cs typeface="Calibri"/>
              <a:sym typeface="Calibri"/>
            </a:endParaRPr>
          </a:p>
          <a:p>
            <a:pPr indent="-101600" lvl="0" marL="228600" marR="0" rtl="0" algn="l">
              <a:lnSpc>
                <a:spcPct val="90000"/>
              </a:lnSpc>
              <a:spcBef>
                <a:spcPts val="1000"/>
              </a:spcBef>
              <a:spcAft>
                <a:spcPts val="0"/>
              </a:spcAft>
              <a:buClr>
                <a:schemeClr val="dk1"/>
              </a:buClr>
              <a:buSzPts val="2000"/>
              <a:buFont typeface="Arial"/>
              <a:buNone/>
            </a:pPr>
            <a:r>
              <a:t/>
            </a:r>
            <a:endParaRPr b="1" sz="2000">
              <a:solidFill>
                <a:schemeClr val="accen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1" name="Shape 131"/>
        <p:cNvGrpSpPr/>
        <p:nvPr/>
      </p:nvGrpSpPr>
      <p:grpSpPr>
        <a:xfrm>
          <a:off x="0" y="0"/>
          <a:ext cx="0" cy="0"/>
          <a:chOff x="0" y="0"/>
          <a:chExt cx="0" cy="0"/>
        </a:xfrm>
      </p:grpSpPr>
      <p:pic>
        <p:nvPicPr>
          <p:cNvPr descr="Diagram&#10;&#10;Description automatically generated with low confidence" id="132" name="Google Shape;132;p17"/>
          <p:cNvPicPr preferRelativeResize="0"/>
          <p:nvPr/>
        </p:nvPicPr>
        <p:blipFill rotWithShape="1">
          <a:blip r:embed="rId3">
            <a:alphaModFix/>
          </a:blip>
          <a:srcRect b="0" l="0" r="0" t="0"/>
          <a:stretch/>
        </p:blipFill>
        <p:spPr>
          <a:xfrm>
            <a:off x="-180" y="1132636"/>
            <a:ext cx="5291848" cy="3730752"/>
          </a:xfrm>
          <a:prstGeom prst="rect">
            <a:avLst/>
          </a:prstGeom>
          <a:noFill/>
          <a:ln>
            <a:noFill/>
          </a:ln>
        </p:spPr>
      </p:pic>
      <p:pic>
        <p:nvPicPr>
          <p:cNvPr descr="Diagram&#10;&#10;Description automatically generated" id="133" name="Google Shape;133;p17"/>
          <p:cNvPicPr preferRelativeResize="0"/>
          <p:nvPr/>
        </p:nvPicPr>
        <p:blipFill rotWithShape="1">
          <a:blip r:embed="rId4">
            <a:alphaModFix/>
          </a:blip>
          <a:srcRect b="0" l="0" r="0" t="0"/>
          <a:stretch/>
        </p:blipFill>
        <p:spPr>
          <a:xfrm>
            <a:off x="6900333" y="1159222"/>
            <a:ext cx="5291667" cy="3704166"/>
          </a:xfrm>
          <a:prstGeom prst="rect">
            <a:avLst/>
          </a:prstGeom>
          <a:noFill/>
          <a:ln>
            <a:noFill/>
          </a:ln>
        </p:spPr>
      </p:pic>
      <p:sp>
        <p:nvSpPr>
          <p:cNvPr id="134" name="Google Shape;134;p17"/>
          <p:cNvSpPr/>
          <p:nvPr/>
        </p:nvSpPr>
        <p:spPr>
          <a:xfrm>
            <a:off x="5423338" y="2998012"/>
            <a:ext cx="1476995" cy="197069"/>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 name="Google Shape;135;p17"/>
          <p:cNvSpPr txBox="1"/>
          <p:nvPr/>
        </p:nvSpPr>
        <p:spPr>
          <a:xfrm>
            <a:off x="5470927" y="2734904"/>
            <a:ext cx="124022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chemeClr val="dk1"/>
                </a:solidFill>
                <a:latin typeface="Calibri"/>
                <a:ea typeface="Calibri"/>
                <a:cs typeface="Calibri"/>
                <a:sym typeface="Calibri"/>
              </a:rPr>
              <a:t>Log Transform</a:t>
            </a:r>
            <a:endParaRPr i="1" sz="1400">
              <a:solidFill>
                <a:schemeClr val="dk1"/>
              </a:solidFill>
              <a:latin typeface="Calibri"/>
              <a:ea typeface="Calibri"/>
              <a:cs typeface="Calibri"/>
              <a:sym typeface="Calibri"/>
            </a:endParaRPr>
          </a:p>
        </p:txBody>
      </p:sp>
      <p:sp>
        <p:nvSpPr>
          <p:cNvPr id="136" name="Google Shape;136;p17"/>
          <p:cNvSpPr txBox="1"/>
          <p:nvPr/>
        </p:nvSpPr>
        <p:spPr>
          <a:xfrm>
            <a:off x="-180" y="2092"/>
            <a:ext cx="10515600" cy="62342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200"/>
              <a:buFont typeface="Calibri"/>
              <a:buNone/>
            </a:pPr>
            <a:r>
              <a:rPr b="1" lang="en-US" sz="3200" u="sng">
                <a:solidFill>
                  <a:schemeClr val="dk1"/>
                </a:solidFill>
                <a:latin typeface="Calibri"/>
                <a:ea typeface="Calibri"/>
                <a:cs typeface="Calibri"/>
                <a:sym typeface="Calibri"/>
              </a:rPr>
              <a:t>Pairplots,Histogram and Correlation matrix</a:t>
            </a:r>
            <a:endParaRPr b="1" sz="3200" u="sng">
              <a:solidFill>
                <a:schemeClr val="dk1"/>
              </a:solidFill>
              <a:latin typeface="Calibri"/>
              <a:ea typeface="Calibri"/>
              <a:cs typeface="Calibri"/>
              <a:sym typeface="Calibri"/>
            </a:endParaRPr>
          </a:p>
        </p:txBody>
      </p:sp>
      <p:sp>
        <p:nvSpPr>
          <p:cNvPr id="137" name="Google Shape;137;p17"/>
          <p:cNvSpPr txBox="1"/>
          <p:nvPr/>
        </p:nvSpPr>
        <p:spPr>
          <a:xfrm>
            <a:off x="113002" y="5189145"/>
            <a:ext cx="11390243" cy="130624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accent1"/>
              </a:buClr>
              <a:buSzPts val="2000"/>
              <a:buFont typeface="Arial"/>
              <a:buChar char="•"/>
            </a:pPr>
            <a:r>
              <a:rPr b="1" lang="en-US" sz="2000">
                <a:solidFill>
                  <a:schemeClr val="accent1"/>
                </a:solidFill>
                <a:latin typeface="Calibri"/>
                <a:ea typeface="Calibri"/>
                <a:cs typeface="Calibri"/>
                <a:sym typeface="Calibri"/>
              </a:rPr>
              <a:t>We use log transform to fix the skewness of the dataset.</a:t>
            </a:r>
            <a:endParaRPr/>
          </a:p>
          <a:p>
            <a:pPr indent="-228600" lvl="0" marL="228600" marR="0" rtl="0" algn="l">
              <a:lnSpc>
                <a:spcPct val="90000"/>
              </a:lnSpc>
              <a:spcBef>
                <a:spcPts val="1000"/>
              </a:spcBef>
              <a:spcAft>
                <a:spcPts val="0"/>
              </a:spcAft>
              <a:buClr>
                <a:schemeClr val="accent1"/>
              </a:buClr>
              <a:buSzPts val="2000"/>
              <a:buFont typeface="Arial"/>
              <a:buChar char="•"/>
            </a:pPr>
            <a:r>
              <a:rPr b="1" lang="en-US" sz="2000">
                <a:solidFill>
                  <a:schemeClr val="accent1"/>
                </a:solidFill>
                <a:latin typeface="Calibri"/>
                <a:ea typeface="Calibri"/>
                <a:cs typeface="Calibri"/>
                <a:sym typeface="Calibri"/>
              </a:rPr>
              <a:t>There are significant instances in which claims are passed or not, hence there is no need to do any kind of under-sampling or over-sampling to balance the instances in dataset.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1" name="Shape 141"/>
        <p:cNvGrpSpPr/>
        <p:nvPr/>
      </p:nvGrpSpPr>
      <p:grpSpPr>
        <a:xfrm>
          <a:off x="0" y="0"/>
          <a:ext cx="0" cy="0"/>
          <a:chOff x="0" y="0"/>
          <a:chExt cx="0" cy="0"/>
        </a:xfrm>
      </p:grpSpPr>
      <p:sp>
        <p:nvSpPr>
          <p:cNvPr id="142" name="Google Shape;142;p18"/>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3" name="Google Shape;143;p18"/>
          <p:cNvSpPr txBox="1"/>
          <p:nvPr/>
        </p:nvSpPr>
        <p:spPr>
          <a:xfrm>
            <a:off x="-180" y="2092"/>
            <a:ext cx="10515600" cy="62342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200"/>
              <a:buFont typeface="Calibri"/>
              <a:buNone/>
            </a:pPr>
            <a:r>
              <a:rPr b="1" lang="en-US" sz="3200" u="sng">
                <a:solidFill>
                  <a:schemeClr val="dk1"/>
                </a:solidFill>
                <a:latin typeface="Calibri"/>
                <a:ea typeface="Calibri"/>
                <a:cs typeface="Calibri"/>
                <a:sym typeface="Calibri"/>
              </a:rPr>
              <a:t>Preprocessed data into various model to obtain baseline results</a:t>
            </a:r>
            <a:endParaRPr/>
          </a:p>
        </p:txBody>
      </p:sp>
      <p:sp>
        <p:nvSpPr>
          <p:cNvPr id="144" name="Google Shape;144;p18"/>
          <p:cNvSpPr txBox="1"/>
          <p:nvPr/>
        </p:nvSpPr>
        <p:spPr>
          <a:xfrm>
            <a:off x="-180" y="617651"/>
            <a:ext cx="5697984" cy="623420"/>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1600"/>
              <a:buFont typeface="Calibri"/>
              <a:buNone/>
            </a:pPr>
            <a:r>
              <a:rPr b="1" lang="en-US" sz="1600" u="sng">
                <a:solidFill>
                  <a:schemeClr val="dk1"/>
                </a:solidFill>
                <a:latin typeface="Calibri"/>
                <a:ea typeface="Calibri"/>
                <a:cs typeface="Calibri"/>
                <a:sym typeface="Calibri"/>
              </a:rPr>
              <a:t>Run all the know modelling types to compare our Bayesian analysis results with them.</a:t>
            </a:r>
            <a:endParaRPr/>
          </a:p>
        </p:txBody>
      </p:sp>
      <p:sp>
        <p:nvSpPr>
          <p:cNvPr id="145" name="Google Shape;145;p18"/>
          <p:cNvSpPr txBox="1"/>
          <p:nvPr/>
        </p:nvSpPr>
        <p:spPr>
          <a:xfrm>
            <a:off x="6234043" y="617651"/>
            <a:ext cx="5697984" cy="623420"/>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1600"/>
              <a:buFont typeface="Calibri"/>
              <a:buNone/>
            </a:pPr>
            <a:r>
              <a:rPr b="1" lang="en-US" sz="1600" u="sng">
                <a:solidFill>
                  <a:schemeClr val="dk1"/>
                </a:solidFill>
                <a:latin typeface="Calibri"/>
                <a:ea typeface="Calibri"/>
                <a:cs typeface="Calibri"/>
                <a:sym typeface="Calibri"/>
              </a:rPr>
              <a:t>We choose our Baseline model to be Logistic Regression and obtain the following results from it.</a:t>
            </a:r>
            <a:endParaRPr/>
          </a:p>
        </p:txBody>
      </p:sp>
      <p:pic>
        <p:nvPicPr>
          <p:cNvPr id="146" name="Google Shape;146;p18"/>
          <p:cNvPicPr preferRelativeResize="0"/>
          <p:nvPr/>
        </p:nvPicPr>
        <p:blipFill rotWithShape="1">
          <a:blip r:embed="rId3">
            <a:alphaModFix/>
          </a:blip>
          <a:srcRect b="0" l="0" r="0" t="0"/>
          <a:stretch/>
        </p:blipFill>
        <p:spPr>
          <a:xfrm>
            <a:off x="7273875" y="3027885"/>
            <a:ext cx="3439153" cy="3360853"/>
          </a:xfrm>
          <a:prstGeom prst="rect">
            <a:avLst/>
          </a:prstGeom>
          <a:noFill/>
          <a:ln>
            <a:noFill/>
          </a:ln>
        </p:spPr>
      </p:pic>
      <p:sp>
        <p:nvSpPr>
          <p:cNvPr id="147" name="Google Shape;147;p18"/>
          <p:cNvSpPr txBox="1"/>
          <p:nvPr/>
        </p:nvSpPr>
        <p:spPr>
          <a:xfrm>
            <a:off x="6234043" y="6305611"/>
            <a:ext cx="5697984" cy="558158"/>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1600"/>
              <a:buFont typeface="Calibri"/>
              <a:buNone/>
            </a:pPr>
            <a:r>
              <a:rPr b="1" lang="en-US" sz="1600" u="sng">
                <a:solidFill>
                  <a:schemeClr val="dk1"/>
                </a:solidFill>
                <a:latin typeface="Calibri"/>
                <a:ea typeface="Calibri"/>
                <a:cs typeface="Calibri"/>
                <a:sym typeface="Calibri"/>
              </a:rPr>
              <a:t>Here we can see that from p-value test that YOJ should be removed from the model. But we discuss this more in upcoming slides.</a:t>
            </a:r>
            <a:endParaRPr/>
          </a:p>
        </p:txBody>
      </p:sp>
      <p:pic>
        <p:nvPicPr>
          <p:cNvPr id="148" name="Google Shape;148;p18"/>
          <p:cNvPicPr preferRelativeResize="0"/>
          <p:nvPr/>
        </p:nvPicPr>
        <p:blipFill rotWithShape="1">
          <a:blip r:embed="rId4">
            <a:alphaModFix/>
          </a:blip>
          <a:srcRect b="0" l="0" r="0" t="0"/>
          <a:stretch/>
        </p:blipFill>
        <p:spPr>
          <a:xfrm>
            <a:off x="763215" y="1222389"/>
            <a:ext cx="4389847" cy="5608354"/>
          </a:xfrm>
          <a:prstGeom prst="rect">
            <a:avLst/>
          </a:prstGeom>
          <a:noFill/>
          <a:ln>
            <a:noFill/>
          </a:ln>
        </p:spPr>
      </p:pic>
      <p:pic>
        <p:nvPicPr>
          <p:cNvPr descr="Logistic Regression" id="149" name="Google Shape;149;p18"/>
          <p:cNvPicPr preferRelativeResize="0"/>
          <p:nvPr/>
        </p:nvPicPr>
        <p:blipFill rotWithShape="1">
          <a:blip r:embed="rId5">
            <a:alphaModFix/>
          </a:blip>
          <a:srcRect b="0" l="0" r="0" t="0"/>
          <a:stretch/>
        </p:blipFill>
        <p:spPr>
          <a:xfrm>
            <a:off x="7273875" y="1162635"/>
            <a:ext cx="3439152" cy="184304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9"/>
          <p:cNvSpPr txBox="1"/>
          <p:nvPr>
            <p:ph idx="1" type="body"/>
          </p:nvPr>
        </p:nvSpPr>
        <p:spPr>
          <a:xfrm>
            <a:off x="132302" y="559760"/>
            <a:ext cx="11688418" cy="824202"/>
          </a:xfrm>
          <a:prstGeom prst="rect">
            <a:avLst/>
          </a:prstGeom>
          <a:blipFill rotWithShape="1">
            <a:blip r:embed="rId3">
              <a:alphaModFix/>
            </a:blip>
            <a:stretch>
              <a:fillRect b="-32306" l="-216" r="0" t="-4614"/>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US"/>
              <a:t> </a:t>
            </a:r>
            <a:endParaRPr/>
          </a:p>
        </p:txBody>
      </p:sp>
      <p:sp>
        <p:nvSpPr>
          <p:cNvPr id="155" name="Google Shape;155;p19"/>
          <p:cNvSpPr/>
          <p:nvPr/>
        </p:nvSpPr>
        <p:spPr>
          <a:xfrm>
            <a:off x="2181634" y="2849188"/>
            <a:ext cx="7443204" cy="967381"/>
          </a:xfrm>
          <a:prstGeom prst="rect">
            <a:avLst/>
          </a:prstGeom>
          <a:blipFill rotWithShape="1">
            <a:blip r:embed="rId4">
              <a:alphaModFix/>
            </a:blip>
            <a:stretch>
              <a:fillRect b="-163624" l="0" r="0" t="-120768"/>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pic>
        <p:nvPicPr>
          <p:cNvPr descr="Icon&#10;&#10;Description automatically generated" id="156" name="Google Shape;156;p19"/>
          <p:cNvPicPr preferRelativeResize="0"/>
          <p:nvPr/>
        </p:nvPicPr>
        <p:blipFill rotWithShape="1">
          <a:blip r:embed="rId5">
            <a:alphaModFix/>
          </a:blip>
          <a:srcRect b="16164" l="6185" r="5917" t="20027"/>
          <a:stretch/>
        </p:blipFill>
        <p:spPr>
          <a:xfrm>
            <a:off x="8012404" y="1538949"/>
            <a:ext cx="2169584" cy="1050002"/>
          </a:xfrm>
          <a:prstGeom prst="rect">
            <a:avLst/>
          </a:prstGeom>
          <a:noFill/>
          <a:ln>
            <a:noFill/>
          </a:ln>
        </p:spPr>
      </p:pic>
      <p:cxnSp>
        <p:nvCxnSpPr>
          <p:cNvPr id="157" name="Google Shape;157;p19"/>
          <p:cNvCxnSpPr>
            <a:stCxn id="158" idx="2"/>
          </p:cNvCxnSpPr>
          <p:nvPr/>
        </p:nvCxnSpPr>
        <p:spPr>
          <a:xfrm>
            <a:off x="7221379" y="2504366"/>
            <a:ext cx="1219800" cy="546600"/>
          </a:xfrm>
          <a:prstGeom prst="straightConnector1">
            <a:avLst/>
          </a:prstGeom>
          <a:noFill/>
          <a:ln cap="flat" cmpd="sng" w="9525">
            <a:solidFill>
              <a:schemeClr val="accent1"/>
            </a:solidFill>
            <a:prstDash val="solid"/>
            <a:miter lim="800000"/>
            <a:headEnd len="sm" w="sm" type="none"/>
            <a:tailEnd len="med" w="med" type="triangle"/>
          </a:ln>
        </p:spPr>
      </p:cxnSp>
      <p:sp>
        <p:nvSpPr>
          <p:cNvPr id="159" name="Google Shape;159;p19"/>
          <p:cNvSpPr txBox="1"/>
          <p:nvPr/>
        </p:nvSpPr>
        <p:spPr>
          <a:xfrm>
            <a:off x="8427926" y="2223276"/>
            <a:ext cx="1338538" cy="291875"/>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pic>
        <p:nvPicPr>
          <p:cNvPr descr="Icon&#10;&#10;Description automatically generated" id="160" name="Google Shape;160;p19"/>
          <p:cNvPicPr preferRelativeResize="0"/>
          <p:nvPr/>
        </p:nvPicPr>
        <p:blipFill rotWithShape="1">
          <a:blip r:embed="rId5">
            <a:alphaModFix/>
          </a:blip>
          <a:srcRect b="16164" l="6185" r="5917" t="20027"/>
          <a:stretch/>
        </p:blipFill>
        <p:spPr>
          <a:xfrm>
            <a:off x="6096000" y="1538949"/>
            <a:ext cx="2169584" cy="1050002"/>
          </a:xfrm>
          <a:prstGeom prst="rect">
            <a:avLst/>
          </a:prstGeom>
          <a:noFill/>
          <a:ln>
            <a:noFill/>
          </a:ln>
        </p:spPr>
      </p:pic>
      <p:sp>
        <p:nvSpPr>
          <p:cNvPr id="158" name="Google Shape;158;p19"/>
          <p:cNvSpPr txBox="1"/>
          <p:nvPr/>
        </p:nvSpPr>
        <p:spPr>
          <a:xfrm>
            <a:off x="6507452" y="2227367"/>
            <a:ext cx="1427854" cy="276999"/>
          </a:xfrm>
          <a:prstGeom prst="rect">
            <a:avLst/>
          </a:prstGeom>
          <a:blipFill rotWithShape="1">
            <a:blip r:embed="rId7">
              <a:alphaModFix/>
            </a:blip>
            <a:stretch>
              <a:fillRect b="-4346"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161" name="Google Shape;161;p19"/>
          <p:cNvCxnSpPr>
            <a:stCxn id="159" idx="2"/>
          </p:cNvCxnSpPr>
          <p:nvPr/>
        </p:nvCxnSpPr>
        <p:spPr>
          <a:xfrm>
            <a:off x="9097195" y="2515151"/>
            <a:ext cx="417600" cy="535800"/>
          </a:xfrm>
          <a:prstGeom prst="straightConnector1">
            <a:avLst/>
          </a:prstGeom>
          <a:noFill/>
          <a:ln cap="flat" cmpd="sng" w="9525">
            <a:solidFill>
              <a:schemeClr val="accent1"/>
            </a:solidFill>
            <a:prstDash val="solid"/>
            <a:miter lim="800000"/>
            <a:headEnd len="sm" w="sm" type="none"/>
            <a:tailEnd len="med" w="med" type="triangle"/>
          </a:ln>
        </p:spPr>
      </p:cxnSp>
      <p:sp>
        <p:nvSpPr>
          <p:cNvPr id="162" name="Google Shape;162;p19"/>
          <p:cNvSpPr txBox="1"/>
          <p:nvPr/>
        </p:nvSpPr>
        <p:spPr>
          <a:xfrm>
            <a:off x="8612097" y="2527470"/>
            <a:ext cx="361920" cy="276999"/>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63" name="Google Shape;163;p19"/>
          <p:cNvSpPr txBox="1"/>
          <p:nvPr/>
        </p:nvSpPr>
        <p:spPr>
          <a:xfrm>
            <a:off x="7001261" y="2543756"/>
            <a:ext cx="361920" cy="276999"/>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64" name="Google Shape;164;p19"/>
          <p:cNvSpPr txBox="1"/>
          <p:nvPr/>
        </p:nvSpPr>
        <p:spPr>
          <a:xfrm>
            <a:off x="2853418" y="2540457"/>
            <a:ext cx="361920" cy="276999"/>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65" name="Google Shape;165;p19"/>
          <p:cNvSpPr txBox="1"/>
          <p:nvPr/>
        </p:nvSpPr>
        <p:spPr>
          <a:xfrm>
            <a:off x="2664237" y="2141721"/>
            <a:ext cx="1021912" cy="276999"/>
          </a:xfrm>
          <a:prstGeom prst="rect">
            <a:avLst/>
          </a:prstGeom>
          <a:blipFill rotWithShape="1">
            <a:blip r:embed="rId11">
              <a:alphaModFix/>
            </a:blip>
            <a:stretch>
              <a:fillRect b="-4346"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166" name="Google Shape;166;p19"/>
          <p:cNvCxnSpPr>
            <a:stCxn id="165" idx="2"/>
          </p:cNvCxnSpPr>
          <p:nvPr/>
        </p:nvCxnSpPr>
        <p:spPr>
          <a:xfrm>
            <a:off x="3175193" y="2418720"/>
            <a:ext cx="783300" cy="632400"/>
          </a:xfrm>
          <a:prstGeom prst="straightConnector1">
            <a:avLst/>
          </a:prstGeom>
          <a:noFill/>
          <a:ln cap="flat" cmpd="sng" w="9525">
            <a:solidFill>
              <a:schemeClr val="accent1"/>
            </a:solidFill>
            <a:prstDash val="solid"/>
            <a:miter lim="800000"/>
            <a:headEnd len="sm" w="sm" type="none"/>
            <a:tailEnd len="med" w="med" type="triangle"/>
          </a:ln>
        </p:spPr>
      </p:cxnSp>
      <p:sp>
        <p:nvSpPr>
          <p:cNvPr id="167" name="Google Shape;167;p19"/>
          <p:cNvSpPr/>
          <p:nvPr/>
        </p:nvSpPr>
        <p:spPr>
          <a:xfrm rot="5400000">
            <a:off x="5633748" y="760936"/>
            <a:ext cx="369331" cy="6274230"/>
          </a:xfrm>
          <a:prstGeom prst="righ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cxnSp>
        <p:nvCxnSpPr>
          <p:cNvPr id="168" name="Google Shape;168;p19"/>
          <p:cNvCxnSpPr/>
          <p:nvPr/>
        </p:nvCxnSpPr>
        <p:spPr>
          <a:xfrm>
            <a:off x="5807697" y="4092405"/>
            <a:ext cx="0" cy="539216"/>
          </a:xfrm>
          <a:prstGeom prst="straightConnector1">
            <a:avLst/>
          </a:prstGeom>
          <a:noFill/>
          <a:ln cap="flat" cmpd="sng" w="9525">
            <a:solidFill>
              <a:schemeClr val="dk1"/>
            </a:solidFill>
            <a:prstDash val="solid"/>
            <a:miter lim="800000"/>
            <a:headEnd len="sm" w="sm" type="none"/>
            <a:tailEnd len="med" w="med" type="triangle"/>
          </a:ln>
        </p:spPr>
      </p:cxnSp>
      <p:pic>
        <p:nvPicPr>
          <p:cNvPr descr="Graphical user interface&#10;&#10;Description automatically generated" id="169" name="Google Shape;169;p19"/>
          <p:cNvPicPr preferRelativeResize="0"/>
          <p:nvPr/>
        </p:nvPicPr>
        <p:blipFill rotWithShape="1">
          <a:blip r:embed="rId12">
            <a:alphaModFix/>
          </a:blip>
          <a:srcRect b="25471" l="18858" r="17921" t="24923"/>
          <a:stretch/>
        </p:blipFill>
        <p:spPr>
          <a:xfrm>
            <a:off x="4814187" y="4376743"/>
            <a:ext cx="1987020" cy="970518"/>
          </a:xfrm>
          <a:prstGeom prst="rect">
            <a:avLst/>
          </a:prstGeom>
          <a:noFill/>
          <a:ln>
            <a:noFill/>
          </a:ln>
        </p:spPr>
      </p:pic>
      <p:sp>
        <p:nvSpPr>
          <p:cNvPr id="170" name="Google Shape;170;p19"/>
          <p:cNvSpPr txBox="1"/>
          <p:nvPr/>
        </p:nvSpPr>
        <p:spPr>
          <a:xfrm>
            <a:off x="5324220" y="5096724"/>
            <a:ext cx="966954" cy="276999"/>
          </a:xfrm>
          <a:prstGeom prst="rect">
            <a:avLst/>
          </a:pr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71" name="Google Shape;171;p19"/>
          <p:cNvSpPr txBox="1"/>
          <p:nvPr/>
        </p:nvSpPr>
        <p:spPr>
          <a:xfrm>
            <a:off x="6269299" y="4779599"/>
            <a:ext cx="716784" cy="369332"/>
          </a:xfrm>
          <a:prstGeom prst="rect">
            <a:avLst/>
          </a:prstGeom>
          <a:blipFill rotWithShape="1">
            <a:blip r:embed="rId14">
              <a:alphaModFix/>
            </a:blip>
            <a:stretch>
              <a:fillRect b="-1666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72" name="Google Shape;172;p19"/>
          <p:cNvSpPr txBox="1"/>
          <p:nvPr/>
        </p:nvSpPr>
        <p:spPr>
          <a:xfrm>
            <a:off x="5727956" y="4113469"/>
            <a:ext cx="350560" cy="369332"/>
          </a:xfrm>
          <a:prstGeom prst="rect">
            <a:avLst/>
          </a:prstGeom>
          <a:blipFill rotWithShape="1">
            <a:blip r:embed="rId1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73" name="Google Shape;173;p19"/>
          <p:cNvSpPr txBox="1"/>
          <p:nvPr/>
        </p:nvSpPr>
        <p:spPr>
          <a:xfrm>
            <a:off x="0" y="0"/>
            <a:ext cx="10515600" cy="62342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200"/>
              <a:buFont typeface="Calibri"/>
              <a:buNone/>
            </a:pPr>
            <a:r>
              <a:rPr b="1" lang="en-US" sz="3200" u="sng">
                <a:solidFill>
                  <a:schemeClr val="dk1"/>
                </a:solidFill>
                <a:latin typeface="Calibri"/>
                <a:ea typeface="Calibri"/>
                <a:cs typeface="Calibri"/>
                <a:sym typeface="Calibri"/>
              </a:rPr>
              <a:t>Proposed Model during the Midterm Presentation</a:t>
            </a:r>
            <a:endParaRPr b="1" sz="3200" u="sng">
              <a:solidFill>
                <a:schemeClr val="dk1"/>
              </a:solidFill>
              <a:latin typeface="Calibri"/>
              <a:ea typeface="Calibri"/>
              <a:cs typeface="Calibri"/>
              <a:sym typeface="Calibri"/>
            </a:endParaRPr>
          </a:p>
        </p:txBody>
      </p:sp>
      <p:sp>
        <p:nvSpPr>
          <p:cNvPr id="174" name="Google Shape;174;p19"/>
          <p:cNvSpPr txBox="1"/>
          <p:nvPr/>
        </p:nvSpPr>
        <p:spPr>
          <a:xfrm>
            <a:off x="92765" y="5379422"/>
            <a:ext cx="11688418" cy="11635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1600"/>
              <a:buFont typeface="Arial"/>
              <a:buChar char="•"/>
            </a:pPr>
            <a:r>
              <a:rPr i="1" lang="en-US" sz="1600">
                <a:solidFill>
                  <a:schemeClr val="dk1"/>
                </a:solidFill>
                <a:latin typeface="Cambria Math"/>
                <a:ea typeface="Cambria Math"/>
                <a:cs typeface="Cambria Math"/>
                <a:sym typeface="Cambria Math"/>
              </a:rPr>
              <a:t>Since we previously had many outliers in the dataset, we assumed the guess parameter in the proposed model  to be non-zero and hence we took the prior as Beta model.</a:t>
            </a:r>
            <a:endParaRPr/>
          </a:p>
          <a:p>
            <a:pPr indent="-228600" lvl="0" marL="228600" marR="0" rtl="0" algn="l">
              <a:lnSpc>
                <a:spcPct val="90000"/>
              </a:lnSpc>
              <a:spcBef>
                <a:spcPts val="1000"/>
              </a:spcBef>
              <a:spcAft>
                <a:spcPts val="0"/>
              </a:spcAft>
              <a:buClr>
                <a:schemeClr val="dk1"/>
              </a:buClr>
              <a:buSzPts val="1600"/>
              <a:buFont typeface="Arial"/>
              <a:buChar char="•"/>
            </a:pPr>
            <a:r>
              <a:rPr b="0" i="1" lang="en-US" sz="1600">
                <a:solidFill>
                  <a:schemeClr val="dk1"/>
                </a:solidFill>
                <a:latin typeface="Cambria Math"/>
                <a:ea typeface="Cambria Math"/>
                <a:cs typeface="Cambria Math"/>
                <a:sym typeface="Cambria Math"/>
              </a:rPr>
              <a:t>But </a:t>
            </a:r>
            <a:r>
              <a:rPr i="1" lang="en-US" sz="1600">
                <a:solidFill>
                  <a:schemeClr val="dk1"/>
                </a:solidFill>
                <a:latin typeface="Cambria Math"/>
                <a:ea typeface="Cambria Math"/>
                <a:cs typeface="Cambria Math"/>
                <a:sym typeface="Cambria Math"/>
              </a:rPr>
              <a:t>now in our data cleaning and preprocessing steps we have removed all the outliers from the data, hence we can tell that guess parameter is zero.</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0"/>
          <p:cNvSpPr txBox="1"/>
          <p:nvPr/>
        </p:nvSpPr>
        <p:spPr>
          <a:xfrm>
            <a:off x="0" y="0"/>
            <a:ext cx="10515600" cy="62342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200"/>
              <a:buFont typeface="Calibri"/>
              <a:buNone/>
            </a:pPr>
            <a:r>
              <a:rPr b="1" lang="en-US" sz="3200" u="sng">
                <a:solidFill>
                  <a:schemeClr val="dk1"/>
                </a:solidFill>
                <a:latin typeface="Calibri"/>
                <a:ea typeface="Calibri"/>
                <a:cs typeface="Calibri"/>
                <a:sym typeface="Calibri"/>
              </a:rPr>
              <a:t>Updated Model 1</a:t>
            </a:r>
            <a:endParaRPr b="1" sz="3200" u="sng">
              <a:solidFill>
                <a:schemeClr val="dk1"/>
              </a:solidFill>
              <a:latin typeface="Calibri"/>
              <a:ea typeface="Calibri"/>
              <a:cs typeface="Calibri"/>
              <a:sym typeface="Calibri"/>
            </a:endParaRPr>
          </a:p>
        </p:txBody>
      </p:sp>
      <p:sp>
        <p:nvSpPr>
          <p:cNvPr id="180" name="Google Shape;180;p20"/>
          <p:cNvSpPr txBox="1"/>
          <p:nvPr>
            <p:ph idx="1" type="body"/>
          </p:nvPr>
        </p:nvSpPr>
        <p:spPr>
          <a:xfrm>
            <a:off x="92765" y="761922"/>
            <a:ext cx="11688418" cy="1066877"/>
          </a:xfrm>
          <a:prstGeom prst="rect">
            <a:avLst/>
          </a:prstGeom>
          <a:blipFill rotWithShape="1">
            <a:blip r:embed="rId3">
              <a:alphaModFix/>
            </a:blip>
            <a:stretch>
              <a:fillRect b="0" l="-216" r="0" t="-2380"/>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en-US"/>
              <a:t> </a:t>
            </a:r>
            <a:endParaRPr/>
          </a:p>
        </p:txBody>
      </p:sp>
      <p:sp>
        <p:nvSpPr>
          <p:cNvPr id="181" name="Google Shape;181;p20"/>
          <p:cNvSpPr/>
          <p:nvPr/>
        </p:nvSpPr>
        <p:spPr>
          <a:xfrm>
            <a:off x="2181634" y="3139038"/>
            <a:ext cx="7443204" cy="967381"/>
          </a:xfrm>
          <a:prstGeom prst="rect">
            <a:avLst/>
          </a:prstGeom>
          <a:blipFill rotWithShape="1">
            <a:blip r:embed="rId4">
              <a:alphaModFix/>
            </a:blip>
            <a:stretch>
              <a:fillRect b="-162326" l="0" r="0" t="-12077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pic>
        <p:nvPicPr>
          <p:cNvPr descr="Icon&#10;&#10;Description automatically generated" id="182" name="Google Shape;182;p20"/>
          <p:cNvPicPr preferRelativeResize="0"/>
          <p:nvPr/>
        </p:nvPicPr>
        <p:blipFill rotWithShape="1">
          <a:blip r:embed="rId5">
            <a:alphaModFix/>
          </a:blip>
          <a:srcRect b="16164" l="6185" r="5917" t="20027"/>
          <a:stretch/>
        </p:blipFill>
        <p:spPr>
          <a:xfrm>
            <a:off x="6846375" y="1894305"/>
            <a:ext cx="2169584" cy="1050002"/>
          </a:xfrm>
          <a:prstGeom prst="rect">
            <a:avLst/>
          </a:prstGeom>
          <a:noFill/>
          <a:ln>
            <a:noFill/>
          </a:ln>
        </p:spPr>
      </p:pic>
      <p:cxnSp>
        <p:nvCxnSpPr>
          <p:cNvPr id="183" name="Google Shape;183;p20"/>
          <p:cNvCxnSpPr>
            <a:stCxn id="184" idx="2"/>
          </p:cNvCxnSpPr>
          <p:nvPr/>
        </p:nvCxnSpPr>
        <p:spPr>
          <a:xfrm>
            <a:off x="5447308" y="2952675"/>
            <a:ext cx="237300" cy="388200"/>
          </a:xfrm>
          <a:prstGeom prst="straightConnector1">
            <a:avLst/>
          </a:prstGeom>
          <a:noFill/>
          <a:ln cap="flat" cmpd="sng" w="9525">
            <a:solidFill>
              <a:schemeClr val="accent1"/>
            </a:solidFill>
            <a:prstDash val="solid"/>
            <a:miter lim="800000"/>
            <a:headEnd len="sm" w="sm" type="none"/>
            <a:tailEnd len="med" w="med" type="triangle"/>
          </a:ln>
        </p:spPr>
      </p:cxnSp>
      <p:sp>
        <p:nvSpPr>
          <p:cNvPr id="185" name="Google Shape;185;p20"/>
          <p:cNvSpPr txBox="1"/>
          <p:nvPr/>
        </p:nvSpPr>
        <p:spPr>
          <a:xfrm>
            <a:off x="7299651" y="2555377"/>
            <a:ext cx="1338538" cy="291875"/>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pic>
        <p:nvPicPr>
          <p:cNvPr descr="Icon&#10;&#10;Description automatically generated" id="184" name="Google Shape;184;p20"/>
          <p:cNvPicPr preferRelativeResize="0"/>
          <p:nvPr/>
        </p:nvPicPr>
        <p:blipFill rotWithShape="1">
          <a:blip r:embed="rId5">
            <a:alphaModFix/>
          </a:blip>
          <a:srcRect b="16164" l="6185" r="5917" t="20027"/>
          <a:stretch/>
        </p:blipFill>
        <p:spPr>
          <a:xfrm>
            <a:off x="4362516" y="1902673"/>
            <a:ext cx="2169584" cy="1050002"/>
          </a:xfrm>
          <a:prstGeom prst="rect">
            <a:avLst/>
          </a:prstGeom>
          <a:noFill/>
          <a:ln>
            <a:noFill/>
          </a:ln>
        </p:spPr>
      </p:pic>
      <p:sp>
        <p:nvSpPr>
          <p:cNvPr id="186" name="Google Shape;186;p20"/>
          <p:cNvSpPr txBox="1"/>
          <p:nvPr/>
        </p:nvSpPr>
        <p:spPr>
          <a:xfrm>
            <a:off x="4730724" y="2581624"/>
            <a:ext cx="1427854" cy="276999"/>
          </a:xfrm>
          <a:prstGeom prst="rect">
            <a:avLst/>
          </a:prstGeom>
          <a:blipFill rotWithShape="1">
            <a:blip r:embed="rId7">
              <a:alphaModFix/>
            </a:blip>
            <a:stretch>
              <a:fillRect b="-4346"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187" name="Google Shape;187;p20"/>
          <p:cNvCxnSpPr>
            <a:stCxn id="185" idx="2"/>
          </p:cNvCxnSpPr>
          <p:nvPr/>
        </p:nvCxnSpPr>
        <p:spPr>
          <a:xfrm flipH="1">
            <a:off x="6705920" y="2847252"/>
            <a:ext cx="1263000" cy="507900"/>
          </a:xfrm>
          <a:prstGeom prst="straightConnector1">
            <a:avLst/>
          </a:prstGeom>
          <a:noFill/>
          <a:ln cap="flat" cmpd="sng" w="9525">
            <a:solidFill>
              <a:schemeClr val="accent1"/>
            </a:solidFill>
            <a:prstDash val="solid"/>
            <a:miter lim="800000"/>
            <a:headEnd len="sm" w="sm" type="none"/>
            <a:tailEnd len="med" w="med" type="triangle"/>
          </a:ln>
        </p:spPr>
      </p:cxnSp>
      <p:sp>
        <p:nvSpPr>
          <p:cNvPr id="188" name="Google Shape;188;p20"/>
          <p:cNvSpPr txBox="1"/>
          <p:nvPr/>
        </p:nvSpPr>
        <p:spPr>
          <a:xfrm>
            <a:off x="7337488" y="3000538"/>
            <a:ext cx="361920" cy="276999"/>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89" name="Google Shape;189;p20"/>
          <p:cNvSpPr txBox="1"/>
          <p:nvPr/>
        </p:nvSpPr>
        <p:spPr>
          <a:xfrm>
            <a:off x="5503589" y="2938605"/>
            <a:ext cx="361920" cy="276999"/>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190" name="Google Shape;190;p20"/>
          <p:cNvCxnSpPr/>
          <p:nvPr/>
        </p:nvCxnSpPr>
        <p:spPr>
          <a:xfrm>
            <a:off x="6167339" y="4197380"/>
            <a:ext cx="0" cy="539216"/>
          </a:xfrm>
          <a:prstGeom prst="straightConnector1">
            <a:avLst/>
          </a:prstGeom>
          <a:noFill/>
          <a:ln cap="flat" cmpd="sng" w="9525">
            <a:solidFill>
              <a:schemeClr val="dk1"/>
            </a:solidFill>
            <a:prstDash val="solid"/>
            <a:miter lim="800000"/>
            <a:headEnd len="sm" w="sm" type="none"/>
            <a:tailEnd len="med" w="med" type="triangle"/>
          </a:ln>
        </p:spPr>
      </p:cxnSp>
      <p:pic>
        <p:nvPicPr>
          <p:cNvPr descr="Graphical user interface&#10;&#10;Description automatically generated" id="191" name="Google Shape;191;p20"/>
          <p:cNvPicPr preferRelativeResize="0"/>
          <p:nvPr/>
        </p:nvPicPr>
        <p:blipFill rotWithShape="1">
          <a:blip r:embed="rId10">
            <a:alphaModFix/>
          </a:blip>
          <a:srcRect b="25471" l="18858" r="17921" t="24923"/>
          <a:stretch/>
        </p:blipFill>
        <p:spPr>
          <a:xfrm>
            <a:off x="5173829" y="4481718"/>
            <a:ext cx="1987020" cy="970518"/>
          </a:xfrm>
          <a:prstGeom prst="rect">
            <a:avLst/>
          </a:prstGeom>
          <a:noFill/>
          <a:ln>
            <a:noFill/>
          </a:ln>
        </p:spPr>
      </p:pic>
      <p:sp>
        <p:nvSpPr>
          <p:cNvPr id="192" name="Google Shape;192;p20"/>
          <p:cNvSpPr txBox="1"/>
          <p:nvPr/>
        </p:nvSpPr>
        <p:spPr>
          <a:xfrm>
            <a:off x="5683862" y="5201699"/>
            <a:ext cx="966954" cy="276999"/>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93" name="Google Shape;193;p20"/>
          <p:cNvSpPr txBox="1"/>
          <p:nvPr/>
        </p:nvSpPr>
        <p:spPr>
          <a:xfrm>
            <a:off x="6628941" y="4884574"/>
            <a:ext cx="716784" cy="369332"/>
          </a:xfrm>
          <a:prstGeom prst="rect">
            <a:avLst/>
          </a:prstGeom>
          <a:blipFill rotWithShape="1">
            <a:blip r:embed="rId12">
              <a:alphaModFix/>
            </a:blip>
            <a:stretch>
              <a:fillRect b="-1666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94" name="Google Shape;194;p20"/>
          <p:cNvSpPr txBox="1"/>
          <p:nvPr/>
        </p:nvSpPr>
        <p:spPr>
          <a:xfrm>
            <a:off x="6087598" y="4218444"/>
            <a:ext cx="350560" cy="369332"/>
          </a:xfrm>
          <a:prstGeom prst="rect">
            <a:avLst/>
          </a:pr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1"/>
          <p:cNvSpPr txBox="1"/>
          <p:nvPr/>
        </p:nvSpPr>
        <p:spPr>
          <a:xfrm>
            <a:off x="0" y="0"/>
            <a:ext cx="10515600" cy="62342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200"/>
              <a:buFont typeface="Calibri"/>
              <a:buNone/>
            </a:pPr>
            <a:r>
              <a:rPr b="1" lang="en-US" sz="3200" u="sng">
                <a:solidFill>
                  <a:schemeClr val="dk1"/>
                </a:solidFill>
                <a:latin typeface="Calibri"/>
                <a:ea typeface="Calibri"/>
                <a:cs typeface="Calibri"/>
                <a:sym typeface="Calibri"/>
              </a:rPr>
              <a:t>Comparision of Prior Distribution</a:t>
            </a:r>
            <a:endParaRPr b="1" sz="3200" u="sng">
              <a:solidFill>
                <a:schemeClr val="dk1"/>
              </a:solidFill>
              <a:latin typeface="Calibri"/>
              <a:ea typeface="Calibri"/>
              <a:cs typeface="Calibri"/>
              <a:sym typeface="Calibri"/>
            </a:endParaRPr>
          </a:p>
        </p:txBody>
      </p:sp>
      <p:pic>
        <p:nvPicPr>
          <p:cNvPr id="200" name="Google Shape;200;p21"/>
          <p:cNvPicPr preferRelativeResize="0"/>
          <p:nvPr/>
        </p:nvPicPr>
        <p:blipFill rotWithShape="1">
          <a:blip r:embed="rId3">
            <a:alphaModFix/>
          </a:blip>
          <a:srcRect b="0" l="0" r="0" t="0"/>
          <a:stretch/>
        </p:blipFill>
        <p:spPr>
          <a:xfrm>
            <a:off x="2209800" y="1002901"/>
            <a:ext cx="7772400" cy="4852198"/>
          </a:xfrm>
          <a:prstGeom prst="rect">
            <a:avLst/>
          </a:prstGeom>
          <a:noFill/>
          <a:ln>
            <a:noFill/>
          </a:ln>
        </p:spPr>
      </p:pic>
      <p:sp>
        <p:nvSpPr>
          <p:cNvPr id="201" name="Google Shape;201;p21"/>
          <p:cNvSpPr txBox="1"/>
          <p:nvPr/>
        </p:nvSpPr>
        <p:spPr>
          <a:xfrm>
            <a:off x="552251" y="5786781"/>
            <a:ext cx="11390243" cy="62342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accent1"/>
              </a:buClr>
              <a:buSzPts val="2000"/>
              <a:buFont typeface="Arial"/>
              <a:buChar char="•"/>
            </a:pPr>
            <a:r>
              <a:rPr b="1" lang="en-US" sz="2000">
                <a:solidFill>
                  <a:schemeClr val="accent1"/>
                </a:solidFill>
                <a:latin typeface="Calibri"/>
                <a:ea typeface="Calibri"/>
                <a:cs typeface="Calibri"/>
                <a:sym typeface="Calibri"/>
              </a:rPr>
              <a:t>In the family of Binomial Logistic Bayesian Classification Model, we choose Normal and Student_t distribution for our Bayesian analysis.</a:t>
            </a:r>
            <a:endParaRPr/>
          </a:p>
        </p:txBody>
      </p:sp>
      <p:sp>
        <p:nvSpPr>
          <p:cNvPr id="202" name="Google Shape;202;p21"/>
          <p:cNvSpPr txBox="1"/>
          <p:nvPr/>
        </p:nvSpPr>
        <p:spPr>
          <a:xfrm>
            <a:off x="2929759" y="3210175"/>
            <a:ext cx="617482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 name="Google Shape;203;p21"/>
          <p:cNvSpPr/>
          <p:nvPr/>
        </p:nvSpPr>
        <p:spPr>
          <a:xfrm>
            <a:off x="0" y="6612488"/>
            <a:ext cx="3199915" cy="2308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n-US" sz="900" cap="none">
                <a:solidFill>
                  <a:schemeClr val="dk1"/>
                </a:solidFill>
                <a:latin typeface="Calibri"/>
                <a:ea typeface="Calibri"/>
                <a:cs typeface="Calibri"/>
                <a:sym typeface="Calibri"/>
              </a:rPr>
              <a:t>References:https://mc-stan.org/rstanarm/reference/priors.html</a:t>
            </a:r>
            <a:endParaRPr b="0" i="1" sz="900" cap="non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